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06" r:id="rId3"/>
    <p:sldId id="308" r:id="rId4"/>
    <p:sldId id="312" r:id="rId5"/>
    <p:sldId id="310" r:id="rId6"/>
    <p:sldId id="259" r:id="rId7"/>
    <p:sldId id="316" r:id="rId8"/>
    <p:sldId id="317" r:id="rId9"/>
    <p:sldId id="290" r:id="rId10"/>
    <p:sldId id="260" r:id="rId11"/>
    <p:sldId id="263" r:id="rId12"/>
    <p:sldId id="267" r:id="rId13"/>
    <p:sldId id="274" r:id="rId14"/>
    <p:sldId id="292" r:id="rId15"/>
    <p:sldId id="293" r:id="rId16"/>
    <p:sldId id="294" r:id="rId17"/>
    <p:sldId id="265" r:id="rId18"/>
    <p:sldId id="295" r:id="rId19"/>
    <p:sldId id="271" r:id="rId20"/>
    <p:sldId id="285" r:id="rId21"/>
    <p:sldId id="296" r:id="rId22"/>
    <p:sldId id="287" r:id="rId23"/>
    <p:sldId id="286" r:id="rId24"/>
    <p:sldId id="297" r:id="rId25"/>
    <p:sldId id="300" r:id="rId26"/>
    <p:sldId id="319" r:id="rId27"/>
    <p:sldId id="320" r:id="rId28"/>
    <p:sldId id="269" r:id="rId29"/>
    <p:sldId id="318" r:id="rId30"/>
    <p:sldId id="321" r:id="rId31"/>
    <p:sldId id="322" r:id="rId32"/>
    <p:sldId id="323" r:id="rId33"/>
    <p:sldId id="324" r:id="rId34"/>
    <p:sldId id="325" r:id="rId35"/>
    <p:sldId id="281" r:id="rId36"/>
    <p:sldId id="327" r:id="rId37"/>
    <p:sldId id="330" r:id="rId38"/>
    <p:sldId id="336" r:id="rId39"/>
    <p:sldId id="326" r:id="rId40"/>
    <p:sldId id="277" r:id="rId41"/>
    <p:sldId id="283" r:id="rId42"/>
    <p:sldId id="273" r:id="rId43"/>
    <p:sldId id="28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5" autoAdjust="0"/>
    <p:restoredTop sz="86465"/>
  </p:normalViewPr>
  <p:slideViewPr>
    <p:cSldViewPr snapToGrid="0">
      <p:cViewPr varScale="1">
        <p:scale>
          <a:sx n="93" d="100"/>
          <a:sy n="93" d="100"/>
        </p:scale>
        <p:origin x="110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5AF88-AE15-4742-97DF-4F038A44CF87}" type="datetimeFigureOut">
              <a:rPr lang="en-US" smtClean="0"/>
              <a:t>6/12/18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8916-94EA-4CC5-B499-C4C79DA1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6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51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61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9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1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71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3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2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59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CC7A-5F6E-4383-92A6-EC82E755C8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09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3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8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19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88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41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7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 </a:t>
            </a:r>
            <a:r>
              <a:rPr lang="en-US" dirty="0" err="1"/>
              <a:t>Krase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053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6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3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CC7A-5F6E-4383-92A6-EC82E755C8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3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8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9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36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CC7A-5F6E-4383-92A6-EC82E755C88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99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defTabSz="933237">
              <a:defRPr/>
            </a:pPr>
            <a:r>
              <a:rPr lang="en-US" dirty="0"/>
              <a:t>Kris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CC7A-5F6E-4383-92A6-EC82E755C88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42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07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71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6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9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CC7A-5F6E-4383-92A6-EC82E755C8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2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Tobi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CC7A-5F6E-4383-92A6-EC82E755C8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3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2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5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68916-94EA-4CC5-B499-C4C79DA15F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eapinstrument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eapinstruments.org/router.php?ID=LIUBEX88069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kathryn.krase@liu.edu" TargetMode="External"/><Relationship Id="rId3" Type="http://schemas.openxmlformats.org/officeDocument/2006/relationships/hyperlink" Target="mailto:doctdh@gmail.com" TargetMode="External"/><Relationship Id="rId7" Type="http://schemas.openxmlformats.org/officeDocument/2006/relationships/hyperlink" Target="mailto:Dana.sullivan@wku.edu" TargetMode="External"/><Relationship Id="rId12" Type="http://schemas.openxmlformats.org/officeDocument/2006/relationships/hyperlink" Target="mailto:Phillip_Ng@URMC.Rochester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uth.gerritsen-mckane@socwk.utah.edu" TargetMode="External"/><Relationship Id="rId11" Type="http://schemas.openxmlformats.org/officeDocument/2006/relationships/hyperlink" Target="mailto:Tameca.harris-jackson@ucf.edu" TargetMode="External"/><Relationship Id="rId5" Type="http://schemas.openxmlformats.org/officeDocument/2006/relationships/hyperlink" Target="mailto:brian.christenson@capella.edu" TargetMode="External"/><Relationship Id="rId10" Type="http://schemas.openxmlformats.org/officeDocument/2006/relationships/hyperlink" Target="mailto:kdanhoff@msu.edu" TargetMode="External"/><Relationship Id="rId4" Type="http://schemas.openxmlformats.org/officeDocument/2006/relationships/hyperlink" Target="mailto:farrel.dorothy@gmail.com" TargetMode="External"/><Relationship Id="rId9" Type="http://schemas.openxmlformats.org/officeDocument/2006/relationships/hyperlink" Target="mailto:Daniel.freedman@sc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FE49-19D3-43CC-97FA-E0F6B7233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5109"/>
            <a:ext cx="8824456" cy="1373070"/>
          </a:xfrm>
        </p:spPr>
        <p:txBody>
          <a:bodyPr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Building onto the Conceptual Understanding of the Implicit Curriculum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F06F9-A3AB-4CF0-A656-E7CD64ABB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541" y="4501840"/>
            <a:ext cx="8144134" cy="235616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SWEAP Team’s Presentation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03/15 at the 2018 BPD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Atlanta, Georgia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www.sweapinstruments.org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Social Work Education Assessment Project">
            <a:extLst>
              <a:ext uri="{FF2B5EF4-FFF2-40B4-BE49-F238E27FC236}">
                <a16:creationId xmlns:a16="http://schemas.microsoft.com/office/drawing/2014/main" id="{346305AE-E218-4D38-94BD-488D8987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98" y="526354"/>
            <a:ext cx="5135290" cy="15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3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AC50-61CB-49C4-BB82-90537E9E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 I: Conceptual Framework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the Implicit Curriculum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F8A119-D7FD-4948-8387-3237590F5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3525" y="2362200"/>
            <a:ext cx="9115426" cy="3762375"/>
          </a:xfrm>
        </p:spPr>
      </p:pic>
    </p:spTree>
    <p:extLst>
      <p:ext uri="{BB962C8B-B14F-4D97-AF65-F5344CB8AC3E}">
        <p14:creationId xmlns:p14="http://schemas.microsoft.com/office/powerpoint/2010/main" val="339488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F131-423F-447A-9734-C8133D99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98D7F-A310-4448-B99A-4FBA9BFF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2098"/>
            <a:ext cx="10832806" cy="473590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socialization occurs within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three interrelated stages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Presocialization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Occurs prior to entering the social work program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May also include anticipatory socialization to the profession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Formal Socialization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Occurs as a function of the structure of the institution, academic unit, and program that facilitates the curriculum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 of Change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contingent on relationships, and choices on whether or how to accept socializing messages received through content and structure      </a:t>
            </a:r>
          </a:p>
          <a:p>
            <a:pPr marL="457200" lvl="1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(Miller, 2013)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9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DDA1-88CB-4E1F-84F1-8543E52E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Interchange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6B00-D180-4ADB-B09A-84BDB16C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99736"/>
            <a:ext cx="9613861" cy="44920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Professional socialization is contingent on the quantity and quality of human interchanges within a program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(e.g., interactions among students, faculty, staff, community partners, etc.)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Educators should model adaptive interventions when addressing negative interactions in the classroom, or effective communication/behavior when serving on committees  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(Bogo &amp; Wayne, 2013)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7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8858-D2F4-48C4-9141-889EC4A8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Empowerment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B83AD-5354-4B7E-93FA-36AA1321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57400"/>
            <a:ext cx="10853588" cy="43434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process for increasing personal, interpersonal, or political power so individuals can take actions to improve their life situations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Important components include: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Self-perceptions of control, feelings of efficacy, or competence to act 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Empowerment through the implicit curriculum can inform: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as a social worker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Confidence in professional competence, and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Confidence in potential impact as a social worker  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(Peterson et al. 2014b)</a:t>
            </a:r>
          </a:p>
        </p:txBody>
      </p:sp>
    </p:spTree>
    <p:extLst>
      <p:ext uri="{BB962C8B-B14F-4D97-AF65-F5344CB8AC3E}">
        <p14:creationId xmlns:p14="http://schemas.microsoft.com/office/powerpoint/2010/main" val="200229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E29B-C444-43ED-8177-B8CCFF86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Integrated Structural Functionalism and Symbolic Interactionism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0285-BBD8-4060-B593-80376992C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509" y="2208362"/>
            <a:ext cx="6463145" cy="410527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Structural functionalism can explain a program’s structure or components of content.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Symbolic interactionism can explain the culture, relationships, and ultimately self-development that occurs within a program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(Miller, 2013)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70EAB7-DC89-4180-B13F-65A1258046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2987" y="2208362"/>
            <a:ext cx="4700588" cy="4105275"/>
          </a:xfrm>
        </p:spPr>
      </p:pic>
    </p:spTree>
    <p:extLst>
      <p:ext uri="{BB962C8B-B14F-4D97-AF65-F5344CB8AC3E}">
        <p14:creationId xmlns:p14="http://schemas.microsoft.com/office/powerpoint/2010/main" val="254772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BFF3-02B1-4F0D-AF85-CC46110B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Influence of Diversity and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2705-5A37-4762-A7DB-C059C161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7977"/>
            <a:ext cx="11227661" cy="471002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Student assessment of the implicit curriculum may differ depending on multiple characters including age, race, program type, etc. (Delong-Hamilton et al., 2017)</a:t>
            </a:r>
          </a:p>
          <a:p>
            <a:pPr marL="0" indent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Barriers to transgender affirmative social work education including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(1) transphobic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microaggressions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within classroom and field settings,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(2) the absence of transgender specific education and expertise, and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(3) the general lack of visibility of transgender issues. </a:t>
            </a: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(Austin et al., 2016; Craig et al., 2017)</a:t>
            </a:r>
          </a:p>
        </p:txBody>
      </p:sp>
    </p:spTree>
    <p:extLst>
      <p:ext uri="{BB962C8B-B14F-4D97-AF65-F5344CB8AC3E}">
        <p14:creationId xmlns:p14="http://schemas.microsoft.com/office/powerpoint/2010/main" val="22965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FA4A-3F2A-41D0-AF15-632C37F0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of Conceptual Frameworks used to Explain the Implicit Curriculum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4861C-78BB-4083-992A-35EF1D25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70339"/>
            <a:ext cx="9613861" cy="386584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Implicit curriculum is shaped by: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Professional Socialization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Meaning/importance of interactions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Professional expectations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Structural components of the program, university, etc.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Perspective on empowerment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Diversity of student body</a:t>
            </a:r>
          </a:p>
        </p:txBody>
      </p:sp>
    </p:spTree>
    <p:extLst>
      <p:ext uri="{BB962C8B-B14F-4D97-AF65-F5344CB8AC3E}">
        <p14:creationId xmlns:p14="http://schemas.microsoft.com/office/powerpoint/2010/main" val="2718337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0C44-2C3E-4E15-9FB3-00FA3E9A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 II: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Inform Implementation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F36B77-24DE-47FC-9D85-ABAE6E864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1" y="2190750"/>
            <a:ext cx="9153524" cy="4267200"/>
          </a:xfrm>
        </p:spPr>
      </p:pic>
    </p:spTree>
    <p:extLst>
      <p:ext uri="{BB962C8B-B14F-4D97-AF65-F5344CB8AC3E}">
        <p14:creationId xmlns:p14="http://schemas.microsoft.com/office/powerpoint/2010/main" val="177163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003E-534B-4F46-B038-463BE28A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a Shared Implicit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00CC-CA2F-496B-8A84-029F399D1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51626"/>
            <a:ext cx="11222377" cy="4395671"/>
          </a:xfrm>
        </p:spPr>
        <p:txBody>
          <a:bodyPr>
            <a:normAutofit fontScale="25000" lnSpcReduction="20000"/>
          </a:bodyPr>
          <a:lstStyle/>
          <a:p>
            <a:r>
              <a:rPr lang="en-US" sz="8600" dirty="0">
                <a:latin typeface="Arial" panose="020B0604020202020204" pitchFamily="34" charset="0"/>
                <a:cs typeface="Arial" panose="020B0604020202020204" pitchFamily="34" charset="0"/>
              </a:rPr>
              <a:t>Factors that contribute to building a shared implicit curriculum</a:t>
            </a:r>
            <a:endParaRPr lang="en-US" sz="7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7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400" b="1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  <a:p>
            <a:pPr lvl="2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(Information) is relevant and accessible  </a:t>
            </a:r>
          </a:p>
          <a:p>
            <a:pPr lvl="2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400" b="1" dirty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</a:p>
          <a:p>
            <a:pPr lvl="2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or the disseminating and accessing information </a:t>
            </a:r>
          </a:p>
          <a:p>
            <a:pPr lvl="2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400" b="1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used to disseminate of information </a:t>
            </a:r>
          </a:p>
          <a:p>
            <a:pPr lvl="2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7400" b="1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must be curriculum driven – used to enhance the  learning culture and ultimately the curriculum</a:t>
            </a:r>
          </a:p>
          <a:p>
            <a:pPr lvl="2"/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7400" b="1" dirty="0">
                <a:latin typeface="Arial" panose="020B0604020202020204" pitchFamily="34" charset="0"/>
                <a:cs typeface="Arial" panose="020B0604020202020204" pitchFamily="34" charset="0"/>
              </a:rPr>
              <a:t>Student Voice </a:t>
            </a:r>
            <a:endParaRPr lang="en-US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as primary consumers of the implicit curriculum, should frame the implicit curriculum</a:t>
            </a:r>
          </a:p>
          <a:p>
            <a:pPr marL="457200" lvl="1" indent="0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Holosko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et al., 2010) </a:t>
            </a:r>
          </a:p>
          <a:p>
            <a:pPr marL="803275" lvl="1" indent="-346075">
              <a:buFont typeface="Wingdings" panose="05000000000000000000" pitchFamily="2" charset="2"/>
              <a:buChar char="v"/>
            </a:pPr>
            <a:endParaRPr lang="en-US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9468-E243-42DA-BEE1-69AD7C85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81" y="753228"/>
            <a:ext cx="10123701" cy="1080938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a Shared Implicit Curriculum (cont.)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93CC-BFE2-4527-A4FA-5DD71BC23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lvl="1" indent="-233363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Examples: </a:t>
            </a:r>
          </a:p>
          <a:p>
            <a:pPr marL="233363" lvl="1" indent="-233363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lvl="2" indent="-233363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Student Glossary of Terms for BSW Curriculum</a:t>
            </a:r>
          </a:p>
          <a:p>
            <a:pPr marL="690563" lvl="2" indent="-233363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BSW Advising FAQs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lvl="2" indent="-233363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Field Problems and Resources FAQs</a:t>
            </a:r>
          </a:p>
        </p:txBody>
      </p:sp>
    </p:spTree>
    <p:extLst>
      <p:ext uri="{BB962C8B-B14F-4D97-AF65-F5344CB8AC3E}">
        <p14:creationId xmlns:p14="http://schemas.microsoft.com/office/powerpoint/2010/main" val="40375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0" y="152401"/>
            <a:ext cx="7543800" cy="1322716"/>
          </a:xfrm>
          <a:prstGeom prst="rect">
            <a:avLst/>
          </a:prstGeom>
        </p:spPr>
        <p:txBody>
          <a:bodyPr vert="horz" lIns="100584" tIns="45720" rIns="91440" bIns="45720" rtlCol="0" anchor="b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en-US" sz="500" dirty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36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SWEAP?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80321" y="2036618"/>
            <a:ext cx="11186097" cy="482138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SWEAP is committed to providing the highest quality assessment instruments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Designed to aid undergraduate and graduate social work programs in evaluation necessary for program development and improvement. 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SWEAP instruments are specifically designed to be responsive to the Educational Policy and Accreditation Standards (EPAS) of the Council on Social Work Education (CSWE)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Related to both initial accreditation and reaffirmation.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However, each social work program is individually responsible for appropriately reporting and interpreting data provided through SWEAP instruments to CSWE.</a:t>
            </a:r>
          </a:p>
        </p:txBody>
      </p:sp>
    </p:spTree>
    <p:extLst>
      <p:ext uri="{BB962C8B-B14F-4D97-AF65-F5344CB8AC3E}">
        <p14:creationId xmlns:p14="http://schemas.microsoft.com/office/powerpoint/2010/main" val="890544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CDC2-FD14-4724-B196-B99FEF8F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Experientially-Oriented Diversity Event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20841-1570-4D11-AD70-1802A5B84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2098"/>
            <a:ext cx="9613861" cy="3814091"/>
          </a:xfrm>
        </p:spPr>
        <p:txBody>
          <a:bodyPr>
            <a:normAutofit fontScale="25000" lnSpcReduction="20000"/>
          </a:bodyPr>
          <a:lstStyle/>
          <a:p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Organized by a diversity committee (faculty, students, and community partners</a:t>
            </a: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Organize an event agenda that consists of panel discussions, films, lectures, stations, and small group discussion</a:t>
            </a: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Students appreciated learning from their peers in a safe setting</a:t>
            </a: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Students learned to be self reflective and respectful of differences through cultural immersion </a:t>
            </a:r>
          </a:p>
          <a:p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Ando, 2016 </a:t>
            </a:r>
          </a:p>
          <a:p>
            <a:pPr marL="0" indent="0">
              <a:buNone/>
            </a:pPr>
            <a:endParaRPr lang="en-US" sz="1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62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D827-39E7-4545-A7F0-2C0224F9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9" y="753228"/>
            <a:ext cx="10135891" cy="108093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 II: Using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Empirical Evidence </a:t>
            </a:r>
            <a:b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Inform Implementation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6EAA0E4-5C52-4FF3-81CD-1C6292A20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7925" y="2190750"/>
            <a:ext cx="6391276" cy="3744913"/>
          </a:xfrm>
        </p:spPr>
      </p:pic>
    </p:spTree>
    <p:extLst>
      <p:ext uri="{BB962C8B-B14F-4D97-AF65-F5344CB8AC3E}">
        <p14:creationId xmlns:p14="http://schemas.microsoft.com/office/powerpoint/2010/main" val="21302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7FA9-7229-40ED-923B-78BEAD64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Implicit Curriculum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Student Sexual Orientation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22F1-FEF2-4011-8927-2DF86D8BD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9350"/>
            <a:ext cx="11191381" cy="457141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 = 1,018 nested within 136 institutions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76% MSW students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24% BSW Students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Findings: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Unsupportive climate at school for LGBTQ students  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Lack of LGBTQ Content in curricula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Social work programs need to better support the integration of LGBTQ students into community</a:t>
            </a:r>
          </a:p>
          <a:p>
            <a:pPr lvl="1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(Craig et al., 2017)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95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1E8C-D334-4F6B-9177-0A471D4E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Implicit Curriculum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Transgendered Students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C0206-FFB1-4BB0-BCFC-8C7DBBAA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3857"/>
            <a:ext cx="11511679" cy="376233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= 97 students who identified as being a gender or sexual minority  </a:t>
            </a:r>
          </a:p>
          <a:p>
            <a:pPr marL="800100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Transgendered Students perceived high levels of transphobia/transconflict from schools, faculty, and in their field placements. </a:t>
            </a:r>
          </a:p>
          <a:p>
            <a:pPr marL="1257300" lvl="1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reported transphobic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microaggressions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although some indicated affirming trans experiences </a:t>
            </a:r>
          </a:p>
          <a:p>
            <a:pPr marL="800100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content on issues impacting transgender community in curriculum</a:t>
            </a:r>
          </a:p>
          <a:p>
            <a:pPr marL="800100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felt faculty was supportive on issues impacting transgendered students and larger community</a:t>
            </a:r>
          </a:p>
          <a:p>
            <a:pPr marL="45720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(Austin et al., 2016)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28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AA30-7BC6-42EA-82A3-29BD083F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Implicit Curriculum and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Content on Diversity and Social Justice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D536B-9986-4D58-8C90-C98550B26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68872" cy="424990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= 19, 13 instructors &amp; 6 Graduate Students </a:t>
            </a:r>
          </a:p>
          <a:p>
            <a:pPr marL="800100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Parameters for having dialogue, small class caps, and more time available are suggested</a:t>
            </a:r>
          </a:p>
          <a:p>
            <a:pPr marL="800100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Teaching styles of instructors are crucial, and therefore they need to be screened and mentored</a:t>
            </a:r>
          </a:p>
          <a:p>
            <a:pPr marL="800100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 diversity among students and faculty</a:t>
            </a:r>
          </a:p>
          <a:p>
            <a:pPr marL="800100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Content needs to be infused throughout curriculum</a:t>
            </a:r>
          </a:p>
          <a:p>
            <a:pPr marL="800100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Offer a variety of service and learning opportunities</a:t>
            </a:r>
          </a:p>
          <a:p>
            <a:pPr marL="800100" indent="-34290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an advanced course in social justice   </a:t>
            </a:r>
          </a:p>
          <a:p>
            <a:pPr marL="800100" indent="-3429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(Deepak et al., 2015)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8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4862-1598-41EA-B82C-A47DF02E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AE760-0FA7-4D0C-8F4D-9E2DB32DC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0725"/>
            <a:ext cx="11098391" cy="3805464"/>
          </a:xfrm>
        </p:spPr>
        <p:txBody>
          <a:bodyPr>
            <a:normAutofit fontScale="25000" lnSpcReduction="20000"/>
          </a:bodyPr>
          <a:lstStyle/>
          <a:p>
            <a:pPr marL="234950" lvl="1" indent="-234950">
              <a:lnSpc>
                <a:spcPct val="120000"/>
              </a:lnSpc>
            </a:pP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N = 489 MSW alumni </a:t>
            </a:r>
          </a:p>
          <a:p>
            <a:pPr lvl="1">
              <a:lnSpc>
                <a:spcPct val="120000"/>
              </a:lnSpc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Strongest predicters for </a:t>
            </a:r>
            <a:r>
              <a:rPr lang="en-US" sz="9600" b="1" u="sng" dirty="0">
                <a:latin typeface="Arial" panose="020B0604020202020204" pitchFamily="34" charset="0"/>
                <a:cs typeface="Arial" panose="020B0604020202020204" pitchFamily="34" charset="0"/>
              </a:rPr>
              <a:t>having a commitment to social work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are a desire to promote social change, and associating social work with lower amounts of prestige</a:t>
            </a:r>
          </a:p>
          <a:p>
            <a:pPr lvl="1">
              <a:lnSpc>
                <a:spcPct val="120000"/>
              </a:lnSpc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Strongest predictors for </a:t>
            </a:r>
            <a:r>
              <a:rPr lang="en-US" sz="9600" b="1" u="sng" dirty="0">
                <a:latin typeface="Arial" panose="020B0604020202020204" pitchFamily="34" charset="0"/>
                <a:cs typeface="Arial" panose="020B0604020202020204" pitchFamily="34" charset="0"/>
              </a:rPr>
              <a:t>having a social work attitude in consonance with the profession’s mission, history and values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are a desire to promote social change and having an anticipatory expectation of social work as a rewarding profession</a:t>
            </a:r>
          </a:p>
          <a:p>
            <a:pPr lvl="1">
              <a:lnSpc>
                <a:spcPct val="120000"/>
              </a:lnSpc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Strongest predicter for </a:t>
            </a:r>
            <a:r>
              <a:rPr lang="en-US" sz="96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identifying with social justice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is a desire to promote social change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(Miller, 2013)</a:t>
            </a:r>
          </a:p>
          <a:p>
            <a:pPr marL="234950" lvl="1" indent="-234950">
              <a:lnSpc>
                <a:spcPct val="12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82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7DC5-7DE6-4D98-9DAF-793A852F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Implicit Curriculum Assessment and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Characteristics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6B8B-8616-4326-AEC1-54F435ED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2156532"/>
            <a:ext cx="11530739" cy="379515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Relationship of student characteristics to implicit curriculum assessment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= 1484 students, nested within  50 social work programs, 90% were undergraduate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Race 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Black students reported higher satisfaction with policy development  and student organizations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White students reported higher satisfaction with a program providing opportunities for professional advancement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lvl="2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Those that chose not to identify as female or male reported assessed the implicit curriculum less favorably</a:t>
            </a:r>
          </a:p>
          <a:p>
            <a:pPr lvl="2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(Delong-Hamilton et al., 2017) SWEAP PAPER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31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B34D-BE6E-4BBA-8C55-6AE11B4D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69" y="753228"/>
            <a:ext cx="10015213" cy="108093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Implicit Curriculum Assessment and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/Program Characteristics 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79C38-7A8C-44EE-9951-98186B14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8" y="2062976"/>
            <a:ext cx="12083512" cy="3873213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Age/Academic Level</a:t>
            </a:r>
          </a:p>
          <a:p>
            <a:pPr lvl="3"/>
            <a:r>
              <a:rPr lang="en-US" sz="9400" dirty="0">
                <a:latin typeface="Arial" panose="020B0604020202020204" pitchFamily="34" charset="0"/>
                <a:cs typeface="Arial" panose="020B0604020202020204" pitchFamily="34" charset="0"/>
              </a:rPr>
              <a:t>BSW students assessed the implicit curriculum more favorably </a:t>
            </a:r>
          </a:p>
          <a:p>
            <a:pPr lvl="3"/>
            <a:r>
              <a:rPr lang="en-US" sz="9400" dirty="0">
                <a:latin typeface="Arial" panose="020B0604020202020204" pitchFamily="34" charset="0"/>
                <a:cs typeface="Arial" panose="020B0604020202020204" pitchFamily="34" charset="0"/>
              </a:rPr>
              <a:t>Older students reported higher satisfaction with policy development and student organizations  </a:t>
            </a:r>
          </a:p>
          <a:p>
            <a:pPr lvl="2"/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Employment Status/Financial Aid</a:t>
            </a:r>
          </a:p>
          <a:p>
            <a:pPr lvl="3"/>
            <a:r>
              <a:rPr lang="en-US" sz="9400" dirty="0">
                <a:latin typeface="Arial" panose="020B0604020202020204" pitchFamily="34" charset="0"/>
                <a:cs typeface="Arial" panose="020B0604020202020204" pitchFamily="34" charset="0"/>
              </a:rPr>
              <a:t>Students receiving financial aid assessed the implicit curriculum more favorably</a:t>
            </a:r>
          </a:p>
          <a:p>
            <a:pPr lvl="3"/>
            <a:r>
              <a:rPr lang="en-US" sz="9400" dirty="0">
                <a:latin typeface="Arial" panose="020B0604020202020204" pitchFamily="34" charset="0"/>
                <a:cs typeface="Arial" panose="020B0604020202020204" pitchFamily="34" charset="0"/>
              </a:rPr>
              <a:t>BSW Students who worked reported higher satisfaction with policy development and student organizations   </a:t>
            </a:r>
          </a:p>
          <a:p>
            <a:pPr lvl="2"/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Type of Program</a:t>
            </a:r>
          </a:p>
          <a:p>
            <a:pPr lvl="3"/>
            <a:r>
              <a:rPr lang="en-US" sz="9400" dirty="0">
                <a:latin typeface="Arial" panose="020B0604020202020204" pitchFamily="34" charset="0"/>
                <a:cs typeface="Arial" panose="020B0604020202020204" pitchFamily="34" charset="0"/>
              </a:rPr>
              <a:t>Students in on-line or hybrid programs rated implicit curriculum more favorably compared to those in program that were solely campus-based  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(Delong-Hamilton et al., 2017)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4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FD02-8E0A-4D98-AFD3-D1C5FD45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Objective III: Describe Methods for Assessing the Implicit Curriculum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pbs.twimg.com/media/BtklHS9IEAAjPHk.png">
            <a:extLst>
              <a:ext uri="{FF2B5EF4-FFF2-40B4-BE49-F238E27FC236}">
                <a16:creationId xmlns:a16="http://schemas.microsoft.com/office/drawing/2014/main" id="{F947303C-5FEF-4BBD-B86D-89F266E0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44" y="2394988"/>
            <a:ext cx="6886413" cy="327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21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Has anyone assessed the Implicit Curriculum?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8900098" cy="3599316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Under 2008?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Under 2015?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What did you do? use?</a:t>
            </a:r>
          </a:p>
        </p:txBody>
      </p:sp>
    </p:spTree>
    <p:extLst>
      <p:ext uri="{BB962C8B-B14F-4D97-AF65-F5344CB8AC3E}">
        <p14:creationId xmlns:p14="http://schemas.microsoft.com/office/powerpoint/2010/main" val="93447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SWEAP?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0158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Work Education Assessment Project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Non-Profit (501c3)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Volunteer Run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Service to Profession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Based out of Metropolitan State University of Denver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RESULT: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6 (copyrighted) instruments in support of program assessment and curriculum development.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86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D929-51A5-4868-A6CC-86E456EF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Methodology for Holosko et al. (2010)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B43D5-8C5F-4C14-90D1-B738BF0D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65230"/>
            <a:ext cx="10865916" cy="425106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Mixed-method approach: 5 step process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socialization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web-based counter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the number of hits to three steps (student glossary, Advising FAQs, Field problems and resources FAQs)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focus groups: use of the implicit curriculum, as well as the key values/assumptions in which it is framed   </a:t>
            </a:r>
          </a:p>
        </p:txBody>
      </p:sp>
    </p:spTree>
    <p:extLst>
      <p:ext uri="{BB962C8B-B14F-4D97-AF65-F5344CB8AC3E}">
        <p14:creationId xmlns:p14="http://schemas.microsoft.com/office/powerpoint/2010/main" val="1011728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3001-0463-46B9-82C3-689CC8F3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Assessment Plan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(Petracchi &amp; Zastrow, 2010)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45C2B-A867-4DD3-BAC5-45160015E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52546"/>
            <a:ext cx="9613861" cy="3683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2008 EPAS series: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Advising Survey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Course Evaluations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 Assessment of Field Experience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Field Instructor Assessment of Field Experience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Graduating Student Exit Survey</a:t>
            </a:r>
          </a:p>
        </p:txBody>
      </p:sp>
    </p:spTree>
    <p:extLst>
      <p:ext uri="{BB962C8B-B14F-4D97-AF65-F5344CB8AC3E}">
        <p14:creationId xmlns:p14="http://schemas.microsoft.com/office/powerpoint/2010/main" val="353752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3EFB-5E11-4EB5-BA27-058794B1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Implicit Factors Survey (Grady et al., 2011)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2C9F-CB6A-49FC-AFBE-29B7AA54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7977"/>
            <a:ext cx="10395996" cy="37882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2008 EPAS;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pilot study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Six Factor Assessment Tool – each factor is operationalized by approximately 5 to 10 items – data is quantitative and qualitative 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Field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Academics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Diversity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Faculty Advising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Support Services </a:t>
            </a:r>
          </a:p>
        </p:txBody>
      </p:sp>
    </p:spTree>
    <p:extLst>
      <p:ext uri="{BB962C8B-B14F-4D97-AF65-F5344CB8AC3E}">
        <p14:creationId xmlns:p14="http://schemas.microsoft.com/office/powerpoint/2010/main" val="1663737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5322" y="710339"/>
            <a:ext cx="8229600" cy="121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cap="small" dirty="0">
                <a:effectLst>
                  <a:outerShdw dir="5400000" algn="t" rotWithShape="0">
                    <a:prstClr val="black">
                      <a:alpha val="2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SWEAP Exit Instrument </a:t>
            </a:r>
            <a:br>
              <a:rPr lang="en-US" sz="4000" cap="small" dirty="0">
                <a:effectLst>
                  <a:outerShdw dir="5400000" algn="t" rotWithShape="0">
                    <a:prstClr val="black">
                      <a:alpha val="2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2700" cap="small" dirty="0">
                <a:effectLst>
                  <a:outerShdw dir="5400000" algn="t" rotWithShape="0">
                    <a:prstClr val="black">
                      <a:alpha val="2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(Not just about Implicit Curriculum)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468" y="2296332"/>
            <a:ext cx="10303790" cy="4088970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latin typeface="Arial" charset="0"/>
                <a:ea typeface="Arial" charset="0"/>
                <a:cs typeface="Arial" charset="0"/>
              </a:rPr>
              <a:t>Completed by students just prior to graduation. 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Often administered in field seminar or capstone seminar. </a:t>
            </a:r>
          </a:p>
          <a:p>
            <a:pPr lvl="0"/>
            <a:r>
              <a:rPr lang="en-US" dirty="0">
                <a:latin typeface="Arial" charset="0"/>
                <a:ea typeface="Arial" charset="0"/>
                <a:cs typeface="Arial" charset="0"/>
              </a:rPr>
              <a:t>Collects demographic information to compare with the entrance profile.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Professional Activities 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 of research techniques to evaluate client progress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 of program evaluation methodology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Current &amp; anticipated Social Work Employment 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Primary function &amp; major roles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Post Graduate Educational Plans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84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321" y="2169762"/>
            <a:ext cx="11326679" cy="445963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Educational Experience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How well program prepared them to perform Social Work Competencies (related behaviors)</a:t>
            </a:r>
          </a:p>
          <a:p>
            <a:pPr lvl="1"/>
            <a:r>
              <a:rPr lang="en-US" sz="2800" b="1" u="sng" dirty="0">
                <a:latin typeface="Arial" charset="0"/>
                <a:ea typeface="Arial" charset="0"/>
                <a:cs typeface="Arial" charset="0"/>
              </a:rPr>
              <a:t>Including implicit curriculum assessment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5322" y="710339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cap="small" dirty="0">
                <a:effectLst>
                  <a:outerShdw dir="5400000" algn="t" rotWithShape="0">
                    <a:prstClr val="black">
                      <a:alpha val="2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SWEAP Exit Instrument </a:t>
            </a:r>
            <a:br>
              <a:rPr lang="en-US" sz="4000" cap="small" dirty="0">
                <a:effectLst>
                  <a:outerShdw dir="5400000" algn="t" rotWithShape="0">
                    <a:prstClr val="black">
                      <a:alpha val="2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2700" cap="small" dirty="0">
                <a:effectLst>
                  <a:outerShdw dir="5400000" algn="t" rotWithShape="0">
                    <a:prstClr val="black">
                      <a:alpha val="2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(Not just about Implicit Curriculum)</a:t>
            </a:r>
          </a:p>
        </p:txBody>
      </p:sp>
    </p:spTree>
    <p:extLst>
      <p:ext uri="{BB962C8B-B14F-4D97-AF65-F5344CB8AC3E}">
        <p14:creationId xmlns:p14="http://schemas.microsoft.com/office/powerpoint/2010/main" val="943175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1903-BC90-4EDA-85F4-9BDC460A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SWEAP Exit Instrument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1BB1D-445D-462A-A79C-798C95D8E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8939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Implicit curriculum assessed in section F of the instrument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 assessment of the quality of the program’s: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Commitment to diversity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Admissions policies and procedures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Advisement,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Policies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participation in governance,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 of faculty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Administrative structure and function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Resources, and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Field education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66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SWEAP 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8803"/>
            <a:ext cx="12141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0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SWEAP 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336873"/>
            <a:ext cx="11925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52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Benefits of SWEAP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52371"/>
            <a:ext cx="9613861" cy="3599316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We do the analysis for you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Automatic reports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National Comparisons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Building a dataset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More information at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SWEAPInstruments.org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Visit our Booth: 35</a:t>
            </a:r>
          </a:p>
        </p:txBody>
      </p:sp>
    </p:spTree>
    <p:extLst>
      <p:ext uri="{BB962C8B-B14F-4D97-AF65-F5344CB8AC3E}">
        <p14:creationId xmlns:p14="http://schemas.microsoft.com/office/powerpoint/2010/main" val="640215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6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836762"/>
            <a:ext cx="8229600" cy="11444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cap="small" dirty="0">
                <a:latin typeface="Arial" panose="020B0604020202020204" pitchFamily="34" charset="0"/>
                <a:cs typeface="Arial" panose="020B0604020202020204" pitchFamily="34" charset="0"/>
              </a:rPr>
              <a:t>SWEAP Instruments</a:t>
            </a:r>
            <a:br>
              <a:rPr lang="en-US" sz="4400" cap="small" dirty="0"/>
            </a:b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370" y="2191109"/>
            <a:ext cx="8718430" cy="3935055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Entrance</a:t>
            </a:r>
          </a:p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Exit (relevant to this workshop)</a:t>
            </a:r>
          </a:p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Alumni/Graduate</a:t>
            </a:r>
          </a:p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Curriculum Instrument (FCAI) </a:t>
            </a:r>
          </a:p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Field Instrument (FPPAI) </a:t>
            </a:r>
          </a:p>
        </p:txBody>
      </p:sp>
    </p:spTree>
    <p:extLst>
      <p:ext uri="{BB962C8B-B14F-4D97-AF65-F5344CB8AC3E}">
        <p14:creationId xmlns:p14="http://schemas.microsoft.com/office/powerpoint/2010/main" val="1055212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13EF-8C52-42FB-8C8D-9A98702D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E270-7F63-48C7-8A8F-AAB22A7B7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2483"/>
            <a:ext cx="9613861" cy="3753706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Ando, S. (2017). Teaching note-Inclusion and diversity content in MSW curriculum using a diversity event.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Journal of Social Work Education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53, 72-78. </a:t>
            </a:r>
          </a:p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Austin, A., Craig, S. L., &amp; McInroy, L. B. (2016). Toward transgender affirmative social work education.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Journal of Social Work Education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52, 297-310. </a:t>
            </a:r>
          </a:p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Bogo, M., &amp; Wayne, J. (2013). The implicit curriculum in social work education: The culture of human interchange.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Journal of Teaching in Social Work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33, 2-14.</a:t>
            </a:r>
          </a:p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Craig, S. L., Iacono, G., Paceley, M. S., Dentato, M. P. Boyle, K. E. H. (2017). Intersecting sexual, gender, and professional identities among social work students: The importance of identity integration.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Journal of Social Work Education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53, 466-479.  </a:t>
            </a:r>
          </a:p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None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0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51CB1-3D2F-4CD8-9FB1-FE27F8BD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35C0E-E982-4754-9C0C-5D8D4DB73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91109"/>
            <a:ext cx="9613861" cy="374508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Deepak, A. C., &amp; Rountree, M. A. (2015). Delivering diversity and social justice in social work education: The power of context.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Human Services,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26, 107-125.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DeLong-Hamilton, T., Krase, K., Harris-Jackson, T., Christenson, B., Danhoff, K., Farrel, D., Freedman, D., Gerritsen-McKane, R., Sullivan, D., &amp; Ng, P. (2017, submitted). Exploring Correlates of Implicit Curriculum for Accreditation Outcomes Evaluation: Results of Student Evaluations.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Journal of Social Work Education.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EPAS. 2015.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Educational policy and accreditation standards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Alexandria, VA: Council on Social Work Education</a:t>
            </a:r>
          </a:p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Exit Instrument (SWEAP, 2016). Delong-Hamilton, T., Krase, K., Christenson, B. Freedman, D., Gerritsen-McKane, R., Harris-Jackson, T., &amp; Panos, P.</a:t>
            </a:r>
          </a:p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42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96C3-2C03-41DB-9C04-A51427CC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4EDE1-27A2-45E3-91D8-DB490E74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56604"/>
            <a:ext cx="9613861" cy="3779585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Grady, M. D., Powers, J., Despard, M., &amp; Naylor, S. (2011). Measuring the implicit curriculum: Initial development and results of an MSW survey.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Journal of Social Work Education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47, 463 – 487.   </a:t>
            </a:r>
          </a:p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Holosko, M., Skinner, J., </a:t>
            </a: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MacCaughelty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C., &amp; Stahl, K. M. (2010). Building the implicit BSW curriculum at a large southern state university.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Journal of Social Work Education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46, 411-423.   </a:t>
            </a:r>
          </a:p>
          <a:p>
            <a:pPr marL="457200" indent="-457200"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Miller, S.E., (2013). Professional socialization: A bridge between the explicit and implicit curricula, </a:t>
            </a:r>
            <a:r>
              <a:rPr lang="en-US" sz="9600" i="1" dirty="0">
                <a:latin typeface="Arial" panose="020B0604020202020204" pitchFamily="34" charset="0"/>
                <a:cs typeface="Arial" panose="020B0604020202020204" pitchFamily="34" charset="0"/>
              </a:rPr>
              <a:t>Journal of Social Work Education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, 49, 368-386. </a:t>
            </a:r>
          </a:p>
          <a:p>
            <a:pPr marL="457200" indent="-45720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01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8323-4D97-4AFA-B27F-7862A146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51A10-0073-4DFF-A0D7-D2CCE044F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3857"/>
            <a:ext cx="9613861" cy="3762332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Peterson, N. A., Farmer, A. Y., Donnelly, L., &amp; Forenza, B. (2014b). Assessing the implicit curriculum in social work education: Heterogenity of Students’ experiences and impact of professional empowerment.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Journal of Teaching in Social Work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34, 460-479.  </a:t>
            </a:r>
          </a:p>
          <a:p>
            <a:pPr marL="457200" indent="-45720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Peterson, N. A., Farmer, A. Y.,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Zippay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 (2014a). The implicit curriculum in an urban university setting: Pathways to Students’ empowerment.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Journal of Social Work Education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50, 630-647.  </a:t>
            </a:r>
          </a:p>
          <a:p>
            <a:pPr marL="457200" indent="-45720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Petracchi, H. E., &amp; Zastrow, Z. (2010). Suggestions for utilizing the 2008 EPAS in CSWE-accredited baccalaureate and masters curriculums-reflections from the field, part 2: The implicit curriculum.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Journal of Teaching in Social Work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30, 357-366.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8229600" cy="685800"/>
          </a:xfrm>
        </p:spPr>
        <p:txBody>
          <a:bodyPr/>
          <a:lstStyle/>
          <a:p>
            <a:pPr algn="ctr"/>
            <a:r>
              <a:rPr lang="en-US" b="1" cap="small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SWEAP Team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828800" y="990600"/>
            <a:ext cx="4267200" cy="5638800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Tobi DeLong-Hamilton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Brandman University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doctdh@gmail.com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Dorothy Farrell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Brandman University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farrel.dorothy@gmail.com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Brian Christenson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Capella University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brian.christenson@capella.edu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Ruth Gerritsen-McKane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University of Utah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ruth.gerritsen-mckane@socwk.utah.edu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Dana Sullivan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Western Kentucky University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Dana.sullivan@wku.edu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1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096000" y="990600"/>
            <a:ext cx="4267200" cy="5784850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Kathryn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Krase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Long Island University, Brooklyn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kathryn.krase@liu.edu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Dan Freedman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Daniel.freedman@sc.edu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Kristin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Danhoff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Metropolitan State University of Denver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kdanhoff@msudenver.edu</a:t>
            </a: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Tameca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Harris-Jackson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University of Central Florida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Tameca.harris-jackson@ucf.edu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Phil Ng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Our Technical Guru!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Phillip_Ng@URMC.Rochester.edu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1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5D365-4D9B-4217-8A5B-65232E38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4AE0-FC6B-41AF-BA79-80709D9D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7977"/>
            <a:ext cx="9613861" cy="378821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Awareness of how various conceptual frameworks can guide the understanding of the implicit curriculum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Understand how these frameworks (&amp; evidence) can inform the implementation of the implicit curriculum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Describe methods for assessing multiple elements of the implicit curriculum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Highlighting development of SWEAP Exit Instrument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492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6" y="753228"/>
            <a:ext cx="10411691" cy="1080938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Getting to know the audience: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By a show of hands</a:t>
            </a:r>
            <a:r>
              <a:rPr lang="is-IS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36618"/>
            <a:ext cx="10687334" cy="46135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Who is at a BSW only program?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Who is at a MSW only program?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Who is at a BSW/MSW program?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Primarily Campus Based Program?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Online Only Program?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Somewhere in-between?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Who is going up for accreditation or reaffirmation under EPAS 2015: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 the next 6 months?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 the next 12 months?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7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6" y="753228"/>
            <a:ext cx="10411691" cy="1080938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CSWE EPAS 2015- Highlighted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36618"/>
            <a:ext cx="10687334" cy="4613563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Move to 9 Social Work Competencies</a:t>
            </a:r>
          </a:p>
          <a:p>
            <a:pPr lvl="2"/>
            <a:r>
              <a:rPr lang="en-US" sz="2400" dirty="0"/>
              <a:t>No “Practice Behaviors”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Multi-dimensional Assessment </a:t>
            </a:r>
          </a:p>
          <a:p>
            <a:pPr lvl="2"/>
            <a:r>
              <a:rPr lang="en-US" sz="2400" dirty="0"/>
              <a:t>Knowledge</a:t>
            </a:r>
          </a:p>
          <a:p>
            <a:pPr lvl="2"/>
            <a:r>
              <a:rPr lang="en-US" sz="2400" dirty="0"/>
              <a:t>Values</a:t>
            </a:r>
          </a:p>
          <a:p>
            <a:pPr lvl="2"/>
            <a:r>
              <a:rPr lang="en-US" sz="2400" dirty="0"/>
              <a:t>Skills</a:t>
            </a:r>
          </a:p>
          <a:p>
            <a:pPr lvl="2"/>
            <a:r>
              <a:rPr lang="en-US" sz="2400" dirty="0"/>
              <a:t>Cognitive and Affective Processes (critical thinking?)</a:t>
            </a:r>
          </a:p>
          <a:p>
            <a:pPr lvl="2"/>
            <a:endParaRPr lang="en-US" dirty="0"/>
          </a:p>
          <a:p>
            <a:pPr lvl="1"/>
            <a:r>
              <a:rPr lang="en-US" sz="3600" b="1" u="sng" dirty="0"/>
              <a:t>Assessment of Implicit Curriculum</a:t>
            </a:r>
          </a:p>
        </p:txBody>
      </p:sp>
    </p:spTree>
    <p:extLst>
      <p:ext uri="{BB962C8B-B14F-4D97-AF65-F5344CB8AC3E}">
        <p14:creationId xmlns:p14="http://schemas.microsoft.com/office/powerpoint/2010/main" val="91625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02D5-12AB-4072-A3C0-0EEFE7E0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Implicit Curriculum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55C3E-C8C4-43D7-919C-0A87487CA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2208362"/>
            <a:ext cx="6089072" cy="37278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“The implicit curriculum refers to the learning environment in which the explicit curriculum is presented.” (CSWE, EPAS, 2015)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2236D7-74F4-47B6-8F4F-4C44857A1E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3604" y="2208362"/>
            <a:ext cx="4700588" cy="4221012"/>
          </a:xfrm>
        </p:spPr>
      </p:pic>
    </p:spTree>
    <p:extLst>
      <p:ext uri="{BB962C8B-B14F-4D97-AF65-F5344CB8AC3E}">
        <p14:creationId xmlns:p14="http://schemas.microsoft.com/office/powerpoint/2010/main" val="105466740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1733</TotalTime>
  <Words>2489</Words>
  <Application>Microsoft Macintosh PowerPoint</Application>
  <PresentationFormat>Widescreen</PresentationFormat>
  <Paragraphs>410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Trebuchet MS</vt:lpstr>
      <vt:lpstr>Wingdings</vt:lpstr>
      <vt:lpstr>Berlin</vt:lpstr>
      <vt:lpstr>Building onto the Conceptual Understanding of the Implicit Curriculum</vt:lpstr>
      <vt:lpstr>PowerPoint Presentation</vt:lpstr>
      <vt:lpstr>What is SWEAP?  </vt:lpstr>
      <vt:lpstr>SWEAP Instruments </vt:lpstr>
      <vt:lpstr>The SWEAP Team</vt:lpstr>
      <vt:lpstr>Objectives of Presentation</vt:lpstr>
      <vt:lpstr>Getting to know the audience:  By a show of hands… </vt:lpstr>
      <vt:lpstr>CSWE EPAS 2015- Highlighted Changes</vt:lpstr>
      <vt:lpstr>What is the Implicit Curriculum  </vt:lpstr>
      <vt:lpstr>Objective I: Conceptual Framework Understanding the Implicit Curriculum</vt:lpstr>
      <vt:lpstr>Professional Socialization</vt:lpstr>
      <vt:lpstr>Human Interchange  </vt:lpstr>
      <vt:lpstr>Empowerment Framework</vt:lpstr>
      <vt:lpstr>Integrated Structural Functionalism and Symbolic Interactionism</vt:lpstr>
      <vt:lpstr>Influence of Diversity and Difference</vt:lpstr>
      <vt:lpstr>Summary of Conceptual Frameworks used to Explain the Implicit Curriculum </vt:lpstr>
      <vt:lpstr>Objective II:  Using Theory to Inform Implementation</vt:lpstr>
      <vt:lpstr>Building a Shared Implicit Curriculum</vt:lpstr>
      <vt:lpstr>Building a Shared Implicit Curriculum (cont.) </vt:lpstr>
      <vt:lpstr>Experientially-Oriented Diversity Event  </vt:lpstr>
      <vt:lpstr>Objective II: Using Empirical Evidence  to Inform Implementation</vt:lpstr>
      <vt:lpstr>The Implicit Curriculum  and Student Sexual Orientation</vt:lpstr>
      <vt:lpstr>Implicit Curriculum  and Transgendered Students </vt:lpstr>
      <vt:lpstr>The Implicit Curriculum and  Content on Diversity and Social Justice </vt:lpstr>
      <vt:lpstr>Professional Socialization</vt:lpstr>
      <vt:lpstr>Implicit Curriculum Assessment and  Student Characteristics </vt:lpstr>
      <vt:lpstr>Implicit Curriculum Assessment and  Student /Program Characteristics  (cont.)</vt:lpstr>
      <vt:lpstr>Objective III: Describe Methods for Assessing the Implicit Curriculum </vt:lpstr>
      <vt:lpstr>Has anyone assessed the Implicit Curriculum?</vt:lpstr>
      <vt:lpstr>Methodology for Holosko et al. (2010)</vt:lpstr>
      <vt:lpstr>Potential Assessment Plan (Petracchi &amp; Zastrow, 2010)   </vt:lpstr>
      <vt:lpstr>Implicit Factors Survey (Grady et al., 2011)  </vt:lpstr>
      <vt:lpstr>SWEAP Exit Instrument  (Not just about Implicit Curriculum)</vt:lpstr>
      <vt:lpstr>PowerPoint Presentation</vt:lpstr>
      <vt:lpstr>SWEAP Exit Instrument</vt:lpstr>
      <vt:lpstr>SWEAP Exit</vt:lpstr>
      <vt:lpstr>SWEAP Exit</vt:lpstr>
      <vt:lpstr>Benefits of SWEAP</vt:lpstr>
      <vt:lpstr>Any Questions?</vt:lpstr>
      <vt:lpstr>References </vt:lpstr>
      <vt:lpstr>References </vt:lpstr>
      <vt:lpstr>References</vt:lpstr>
      <vt:lpstr>References 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onto the Conceptual Understanding of the Implicit Curriculum</dc:title>
  <dc:creator>FREEDMAN, DANIEL</dc:creator>
  <cp:lastModifiedBy>DeLong Hamilton, Tobi</cp:lastModifiedBy>
  <cp:revision>151</cp:revision>
  <dcterms:created xsi:type="dcterms:W3CDTF">2017-09-19T15:51:04Z</dcterms:created>
  <dcterms:modified xsi:type="dcterms:W3CDTF">2018-06-12T18:46:21Z</dcterms:modified>
</cp:coreProperties>
</file>