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256" r:id="rId2"/>
    <p:sldId id="442" r:id="rId3"/>
    <p:sldId id="443" r:id="rId4"/>
    <p:sldId id="444" r:id="rId5"/>
    <p:sldId id="371" r:id="rId6"/>
    <p:sldId id="428" r:id="rId7"/>
    <p:sldId id="413" r:id="rId8"/>
    <p:sldId id="440" r:id="rId9"/>
    <p:sldId id="346" r:id="rId10"/>
    <p:sldId id="436" r:id="rId11"/>
    <p:sldId id="430" r:id="rId12"/>
    <p:sldId id="439" r:id="rId13"/>
    <p:sldId id="441" r:id="rId14"/>
    <p:sldId id="445" r:id="rId15"/>
    <p:sldId id="448" r:id="rId16"/>
    <p:sldId id="435" r:id="rId17"/>
    <p:sldId id="447" r:id="rId18"/>
    <p:sldId id="449" r:id="rId19"/>
    <p:sldId id="427" r:id="rId20"/>
    <p:sldId id="437" r:id="rId21"/>
    <p:sldId id="446" r:id="rId22"/>
    <p:sldId id="452" r:id="rId23"/>
    <p:sldId id="438" r:id="rId24"/>
    <p:sldId id="450" r:id="rId25"/>
    <p:sldId id="353"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bi Delong Hamilton" initials="" lastIdx="4" clrIdx="0"/>
  <p:cmAuthor id="1" name="Dorothy Farrel" initials="DF" lastIdx="2" clrIdx="1">
    <p:extLst/>
  </p:cmAuthor>
  <p:cmAuthor id="2" name="kdanhoff" initials="k"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12A3"/>
    <a:srgbClr val="FF3355"/>
    <a:srgbClr val="FFFF00"/>
    <a:srgbClr val="FFFF66"/>
    <a:srgbClr val="DF6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4" autoAdjust="0"/>
    <p:restoredTop sz="71815" autoAdjust="0"/>
  </p:normalViewPr>
  <p:slideViewPr>
    <p:cSldViewPr>
      <p:cViewPr varScale="1">
        <p:scale>
          <a:sx n="76" d="100"/>
          <a:sy n="76" d="100"/>
        </p:scale>
        <p:origin x="2104"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3A8C921-BA49-49CF-A99E-5DA753A67CA2}" type="datetimeFigureOut">
              <a:rPr lang="en-US" smtClean="0"/>
              <a:pPr/>
              <a:t>6/12/18</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69AAB5F-4400-40B8-B143-5B62290810AB}" type="slidenum">
              <a:rPr lang="en-US" smtClean="0"/>
              <a:pPr/>
              <a:t>‹#›</a:t>
            </a:fld>
            <a:endParaRPr lang="en-US"/>
          </a:p>
        </p:txBody>
      </p:sp>
    </p:spTree>
    <p:extLst>
      <p:ext uri="{BB962C8B-B14F-4D97-AF65-F5344CB8AC3E}">
        <p14:creationId xmlns:p14="http://schemas.microsoft.com/office/powerpoint/2010/main" val="921036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97C2624-8DDD-4C4A-B412-B064727B2532}" type="datetimeFigureOut">
              <a:rPr lang="en-US" smtClean="0"/>
              <a:pPr/>
              <a:t>6/12/18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4F0DCC7A-5F6E-4383-92A6-EC82E755C88D}" type="slidenum">
              <a:rPr lang="en-US" smtClean="0"/>
              <a:pPr/>
              <a:t>‹#›</a:t>
            </a:fld>
            <a:endParaRPr lang="en-US"/>
          </a:p>
        </p:txBody>
      </p:sp>
    </p:spTree>
    <p:extLst>
      <p:ext uri="{BB962C8B-B14F-4D97-AF65-F5344CB8AC3E}">
        <p14:creationId xmlns:p14="http://schemas.microsoft.com/office/powerpoint/2010/main" val="1198245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Tobi	</a:t>
            </a:r>
          </a:p>
        </p:txBody>
      </p:sp>
      <p:sp>
        <p:nvSpPr>
          <p:cNvPr id="4" name="Slide Number Placeholder 3"/>
          <p:cNvSpPr>
            <a:spLocks noGrp="1"/>
          </p:cNvSpPr>
          <p:nvPr>
            <p:ph type="sldNum" sz="quarter" idx="10"/>
          </p:nvPr>
        </p:nvSpPr>
        <p:spPr/>
        <p:txBody>
          <a:bodyPr/>
          <a:lstStyle/>
          <a:p>
            <a:fld id="{4F0DCC7A-5F6E-4383-92A6-EC82E755C88D}" type="slidenum">
              <a:rPr lang="en-US" smtClean="0"/>
              <a:pPr/>
              <a:t>1</a:t>
            </a:fld>
            <a:endParaRPr lang="en-US"/>
          </a:p>
        </p:txBody>
      </p:sp>
    </p:spTree>
    <p:extLst>
      <p:ext uri="{BB962C8B-B14F-4D97-AF65-F5344CB8AC3E}">
        <p14:creationId xmlns:p14="http://schemas.microsoft.com/office/powerpoint/2010/main" val="262201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t>
            </a:r>
          </a:p>
        </p:txBody>
      </p:sp>
      <p:sp>
        <p:nvSpPr>
          <p:cNvPr id="4" name="Slide Number Placeholder 3"/>
          <p:cNvSpPr>
            <a:spLocks noGrp="1"/>
          </p:cNvSpPr>
          <p:nvPr>
            <p:ph type="sldNum" sz="quarter" idx="10"/>
          </p:nvPr>
        </p:nvSpPr>
        <p:spPr/>
        <p:txBody>
          <a:bodyPr/>
          <a:lstStyle/>
          <a:p>
            <a:fld id="{4F0DCC7A-5F6E-4383-92A6-EC82E755C88D}" type="slidenum">
              <a:rPr lang="en-US" smtClean="0"/>
              <a:pPr/>
              <a:t>10</a:t>
            </a:fld>
            <a:endParaRPr lang="en-US"/>
          </a:p>
        </p:txBody>
      </p:sp>
    </p:spTree>
    <p:extLst>
      <p:ext uri="{BB962C8B-B14F-4D97-AF65-F5344CB8AC3E}">
        <p14:creationId xmlns:p14="http://schemas.microsoft.com/office/powerpoint/2010/main" val="1128342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t>
            </a:r>
          </a:p>
        </p:txBody>
      </p:sp>
      <p:sp>
        <p:nvSpPr>
          <p:cNvPr id="4" name="Slide Number Placeholder 3"/>
          <p:cNvSpPr>
            <a:spLocks noGrp="1"/>
          </p:cNvSpPr>
          <p:nvPr>
            <p:ph type="sldNum" sz="quarter" idx="10"/>
          </p:nvPr>
        </p:nvSpPr>
        <p:spPr/>
        <p:txBody>
          <a:bodyPr/>
          <a:lstStyle/>
          <a:p>
            <a:fld id="{4F0DCC7A-5F6E-4383-92A6-EC82E755C88D}" type="slidenum">
              <a:rPr lang="en-US" smtClean="0"/>
              <a:pPr/>
              <a:t>11</a:t>
            </a:fld>
            <a:endParaRPr lang="en-US"/>
          </a:p>
        </p:txBody>
      </p:sp>
    </p:spTree>
    <p:extLst>
      <p:ext uri="{BB962C8B-B14F-4D97-AF65-F5344CB8AC3E}">
        <p14:creationId xmlns:p14="http://schemas.microsoft.com/office/powerpoint/2010/main" val="136286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t>
            </a:r>
          </a:p>
        </p:txBody>
      </p:sp>
      <p:sp>
        <p:nvSpPr>
          <p:cNvPr id="4" name="Slide Number Placeholder 3"/>
          <p:cNvSpPr>
            <a:spLocks noGrp="1"/>
          </p:cNvSpPr>
          <p:nvPr>
            <p:ph type="sldNum" sz="quarter" idx="10"/>
          </p:nvPr>
        </p:nvSpPr>
        <p:spPr/>
        <p:txBody>
          <a:bodyPr/>
          <a:lstStyle/>
          <a:p>
            <a:fld id="{4F0DCC7A-5F6E-4383-92A6-EC82E755C88D}" type="slidenum">
              <a:rPr lang="en-US" smtClean="0"/>
              <a:pPr/>
              <a:t>12</a:t>
            </a:fld>
            <a:endParaRPr lang="en-US"/>
          </a:p>
        </p:txBody>
      </p:sp>
    </p:spTree>
    <p:extLst>
      <p:ext uri="{BB962C8B-B14F-4D97-AF65-F5344CB8AC3E}">
        <p14:creationId xmlns:p14="http://schemas.microsoft.com/office/powerpoint/2010/main" val="3004666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Slide Number Placeholder 3"/>
          <p:cNvSpPr>
            <a:spLocks noGrp="1"/>
          </p:cNvSpPr>
          <p:nvPr>
            <p:ph type="sldNum" sz="quarter" idx="10"/>
          </p:nvPr>
        </p:nvSpPr>
        <p:spPr/>
        <p:txBody>
          <a:bodyPr/>
          <a:lstStyle/>
          <a:p>
            <a:fld id="{4F0DCC7A-5F6E-4383-92A6-EC82E755C88D}" type="slidenum">
              <a:rPr lang="en-US" smtClean="0"/>
              <a:pPr/>
              <a:t>13</a:t>
            </a:fld>
            <a:endParaRPr lang="en-US"/>
          </a:p>
        </p:txBody>
      </p:sp>
    </p:spTree>
    <p:extLst>
      <p:ext uri="{BB962C8B-B14F-4D97-AF65-F5344CB8AC3E}">
        <p14:creationId xmlns:p14="http://schemas.microsoft.com/office/powerpoint/2010/main" val="1963587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DAna</a:t>
            </a:r>
            <a:endParaRPr lang="en-US" dirty="0"/>
          </a:p>
        </p:txBody>
      </p:sp>
      <p:sp>
        <p:nvSpPr>
          <p:cNvPr id="4" name="Slide Number Placeholder 3"/>
          <p:cNvSpPr>
            <a:spLocks noGrp="1"/>
          </p:cNvSpPr>
          <p:nvPr>
            <p:ph type="sldNum" sz="quarter" idx="10"/>
          </p:nvPr>
        </p:nvSpPr>
        <p:spPr/>
        <p:txBody>
          <a:bodyPr/>
          <a:lstStyle/>
          <a:p>
            <a:fld id="{4F0DCC7A-5F6E-4383-92A6-EC82E755C88D}" type="slidenum">
              <a:rPr lang="en-US" smtClean="0"/>
              <a:pPr/>
              <a:t>14</a:t>
            </a:fld>
            <a:endParaRPr lang="en-US"/>
          </a:p>
        </p:txBody>
      </p:sp>
    </p:spTree>
    <p:extLst>
      <p:ext uri="{BB962C8B-B14F-4D97-AF65-F5344CB8AC3E}">
        <p14:creationId xmlns:p14="http://schemas.microsoft.com/office/powerpoint/2010/main" val="3256889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a:p>
            <a:r>
              <a:rPr lang="en-US" dirty="0"/>
              <a:t>Aggregate at comp level and behavior </a:t>
            </a:r>
            <a:r>
              <a:rPr lang="en-US"/>
              <a:t>level for a score</a:t>
            </a:r>
          </a:p>
          <a:p>
            <a:endParaRPr lang="en-US" dirty="0"/>
          </a:p>
        </p:txBody>
      </p:sp>
      <p:sp>
        <p:nvSpPr>
          <p:cNvPr id="4" name="Slide Number Placeholder 3"/>
          <p:cNvSpPr>
            <a:spLocks noGrp="1"/>
          </p:cNvSpPr>
          <p:nvPr>
            <p:ph type="sldNum" sz="quarter" idx="10"/>
          </p:nvPr>
        </p:nvSpPr>
        <p:spPr/>
        <p:txBody>
          <a:bodyPr/>
          <a:lstStyle/>
          <a:p>
            <a:fld id="{4F0DCC7A-5F6E-4383-92A6-EC82E755C88D}" type="slidenum">
              <a:rPr lang="en-US" smtClean="0"/>
              <a:pPr/>
              <a:t>15</a:t>
            </a:fld>
            <a:endParaRPr lang="en-US"/>
          </a:p>
        </p:txBody>
      </p:sp>
    </p:spTree>
    <p:extLst>
      <p:ext uri="{BB962C8B-B14F-4D97-AF65-F5344CB8AC3E}">
        <p14:creationId xmlns:p14="http://schemas.microsoft.com/office/powerpoint/2010/main" val="1204792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Slide Number Placeholder 3"/>
          <p:cNvSpPr>
            <a:spLocks noGrp="1"/>
          </p:cNvSpPr>
          <p:nvPr>
            <p:ph type="sldNum" sz="quarter" idx="10"/>
          </p:nvPr>
        </p:nvSpPr>
        <p:spPr/>
        <p:txBody>
          <a:bodyPr/>
          <a:lstStyle/>
          <a:p>
            <a:fld id="{4F0DCC7A-5F6E-4383-92A6-EC82E755C88D}" type="slidenum">
              <a:rPr lang="en-US" smtClean="0"/>
              <a:pPr/>
              <a:t>16</a:t>
            </a:fld>
            <a:endParaRPr lang="en-US"/>
          </a:p>
        </p:txBody>
      </p:sp>
    </p:spTree>
    <p:extLst>
      <p:ext uri="{BB962C8B-B14F-4D97-AF65-F5344CB8AC3E}">
        <p14:creationId xmlns:p14="http://schemas.microsoft.com/office/powerpoint/2010/main" val="1508502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4F0DCC7A-5F6E-4383-92A6-EC82E755C88D}" type="slidenum">
              <a:rPr lang="en-US" smtClean="0"/>
              <a:pPr/>
              <a:t>17</a:t>
            </a:fld>
            <a:endParaRPr lang="en-US"/>
          </a:p>
        </p:txBody>
      </p:sp>
    </p:spTree>
    <p:extLst>
      <p:ext uri="{BB962C8B-B14F-4D97-AF65-F5344CB8AC3E}">
        <p14:creationId xmlns:p14="http://schemas.microsoft.com/office/powerpoint/2010/main" val="1311501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dan</a:t>
            </a:r>
            <a:endParaRPr lang="en-US" dirty="0"/>
          </a:p>
        </p:txBody>
      </p:sp>
      <p:sp>
        <p:nvSpPr>
          <p:cNvPr id="4" name="Slide Number Placeholder 3"/>
          <p:cNvSpPr>
            <a:spLocks noGrp="1"/>
          </p:cNvSpPr>
          <p:nvPr>
            <p:ph type="sldNum" sz="quarter" idx="10"/>
          </p:nvPr>
        </p:nvSpPr>
        <p:spPr/>
        <p:txBody>
          <a:bodyPr/>
          <a:lstStyle/>
          <a:p>
            <a:fld id="{4F0DCC7A-5F6E-4383-92A6-EC82E755C88D}" type="slidenum">
              <a:rPr lang="en-US" smtClean="0"/>
              <a:pPr/>
              <a:t>18</a:t>
            </a:fld>
            <a:endParaRPr lang="en-US"/>
          </a:p>
        </p:txBody>
      </p:sp>
    </p:spTree>
    <p:extLst>
      <p:ext uri="{BB962C8B-B14F-4D97-AF65-F5344CB8AC3E}">
        <p14:creationId xmlns:p14="http://schemas.microsoft.com/office/powerpoint/2010/main" val="3422500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4F0DCC7A-5F6E-4383-92A6-EC82E755C88D}" type="slidenum">
              <a:rPr lang="en-US" smtClean="0"/>
              <a:pPr/>
              <a:t>19</a:t>
            </a:fld>
            <a:endParaRPr lang="en-US"/>
          </a:p>
        </p:txBody>
      </p:sp>
    </p:spTree>
    <p:extLst>
      <p:ext uri="{BB962C8B-B14F-4D97-AF65-F5344CB8AC3E}">
        <p14:creationId xmlns:p14="http://schemas.microsoft.com/office/powerpoint/2010/main" val="403371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Tobi</a:t>
            </a:r>
          </a:p>
        </p:txBody>
      </p:sp>
      <p:sp>
        <p:nvSpPr>
          <p:cNvPr id="4" name="Slide Number Placeholder 3"/>
          <p:cNvSpPr>
            <a:spLocks noGrp="1"/>
          </p:cNvSpPr>
          <p:nvPr>
            <p:ph type="sldNum" sz="quarter" idx="10"/>
          </p:nvPr>
        </p:nvSpPr>
        <p:spPr/>
        <p:txBody>
          <a:bodyPr/>
          <a:lstStyle/>
          <a:p>
            <a:fld id="{4F0DCC7A-5F6E-4383-92A6-EC82E755C88D}" type="slidenum">
              <a:rPr lang="en-US" smtClean="0"/>
              <a:pPr/>
              <a:t>2</a:t>
            </a:fld>
            <a:endParaRPr lang="en-US"/>
          </a:p>
        </p:txBody>
      </p:sp>
    </p:spTree>
    <p:extLst>
      <p:ext uri="{BB962C8B-B14F-4D97-AF65-F5344CB8AC3E}">
        <p14:creationId xmlns:p14="http://schemas.microsoft.com/office/powerpoint/2010/main" val="1189948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4F0DCC7A-5F6E-4383-92A6-EC82E755C88D}" type="slidenum">
              <a:rPr lang="en-US" smtClean="0"/>
              <a:pPr/>
              <a:t>20</a:t>
            </a:fld>
            <a:endParaRPr lang="en-US"/>
          </a:p>
        </p:txBody>
      </p:sp>
    </p:spTree>
    <p:extLst>
      <p:ext uri="{BB962C8B-B14F-4D97-AF65-F5344CB8AC3E}">
        <p14:creationId xmlns:p14="http://schemas.microsoft.com/office/powerpoint/2010/main" val="4075619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4F0DCC7A-5F6E-4383-92A6-EC82E755C88D}" type="slidenum">
              <a:rPr lang="en-US" smtClean="0"/>
              <a:pPr/>
              <a:t>21</a:t>
            </a:fld>
            <a:endParaRPr lang="en-US"/>
          </a:p>
        </p:txBody>
      </p:sp>
    </p:spTree>
    <p:extLst>
      <p:ext uri="{BB962C8B-B14F-4D97-AF65-F5344CB8AC3E}">
        <p14:creationId xmlns:p14="http://schemas.microsoft.com/office/powerpoint/2010/main" val="1240698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4F0DCC7A-5F6E-4383-92A6-EC82E755C88D}" type="slidenum">
              <a:rPr lang="en-US" smtClean="0"/>
              <a:pPr/>
              <a:t>22</a:t>
            </a:fld>
            <a:endParaRPr lang="en-US"/>
          </a:p>
        </p:txBody>
      </p:sp>
    </p:spTree>
    <p:extLst>
      <p:ext uri="{BB962C8B-B14F-4D97-AF65-F5344CB8AC3E}">
        <p14:creationId xmlns:p14="http://schemas.microsoft.com/office/powerpoint/2010/main" val="2256850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Tameca</a:t>
            </a:r>
          </a:p>
        </p:txBody>
      </p:sp>
      <p:sp>
        <p:nvSpPr>
          <p:cNvPr id="4" name="Slide Number Placeholder 3"/>
          <p:cNvSpPr>
            <a:spLocks noGrp="1"/>
          </p:cNvSpPr>
          <p:nvPr>
            <p:ph type="sldNum" sz="quarter" idx="10"/>
          </p:nvPr>
        </p:nvSpPr>
        <p:spPr/>
        <p:txBody>
          <a:bodyPr/>
          <a:lstStyle/>
          <a:p>
            <a:fld id="{4F0DCC7A-5F6E-4383-92A6-EC82E755C88D}" type="slidenum">
              <a:rPr lang="en-US" smtClean="0"/>
              <a:pPr/>
              <a:t>23</a:t>
            </a:fld>
            <a:endParaRPr lang="en-US"/>
          </a:p>
        </p:txBody>
      </p:sp>
    </p:spTree>
    <p:extLst>
      <p:ext uri="{BB962C8B-B14F-4D97-AF65-F5344CB8AC3E}">
        <p14:creationId xmlns:p14="http://schemas.microsoft.com/office/powerpoint/2010/main" val="1200510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Tameca</a:t>
            </a:r>
            <a:endParaRPr lang="en-US" dirty="0"/>
          </a:p>
        </p:txBody>
      </p:sp>
      <p:sp>
        <p:nvSpPr>
          <p:cNvPr id="4" name="Slide Number Placeholder 3"/>
          <p:cNvSpPr>
            <a:spLocks noGrp="1"/>
          </p:cNvSpPr>
          <p:nvPr>
            <p:ph type="sldNum" sz="quarter" idx="10"/>
          </p:nvPr>
        </p:nvSpPr>
        <p:spPr/>
        <p:txBody>
          <a:bodyPr/>
          <a:lstStyle/>
          <a:p>
            <a:fld id="{4F0DCC7A-5F6E-4383-92A6-EC82E755C88D}" type="slidenum">
              <a:rPr lang="en-US" smtClean="0"/>
              <a:pPr/>
              <a:t>24</a:t>
            </a:fld>
            <a:endParaRPr lang="en-US"/>
          </a:p>
        </p:txBody>
      </p:sp>
    </p:spTree>
    <p:extLst>
      <p:ext uri="{BB962C8B-B14F-4D97-AF65-F5344CB8AC3E}">
        <p14:creationId xmlns:p14="http://schemas.microsoft.com/office/powerpoint/2010/main" val="1372479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Team</a:t>
            </a:r>
          </a:p>
        </p:txBody>
      </p:sp>
      <p:sp>
        <p:nvSpPr>
          <p:cNvPr id="4" name="Slide Number Placeholder 3"/>
          <p:cNvSpPr>
            <a:spLocks noGrp="1"/>
          </p:cNvSpPr>
          <p:nvPr>
            <p:ph type="sldNum" sz="quarter" idx="10"/>
          </p:nvPr>
        </p:nvSpPr>
        <p:spPr/>
        <p:txBody>
          <a:bodyPr/>
          <a:lstStyle/>
          <a:p>
            <a:fld id="{4F0DCC7A-5F6E-4383-92A6-EC82E755C88D}" type="slidenum">
              <a:rPr lang="en-US" smtClean="0"/>
              <a:pPr/>
              <a:t>25</a:t>
            </a:fld>
            <a:endParaRPr lang="en-US"/>
          </a:p>
        </p:txBody>
      </p:sp>
    </p:spTree>
    <p:extLst>
      <p:ext uri="{BB962C8B-B14F-4D97-AF65-F5344CB8AC3E}">
        <p14:creationId xmlns:p14="http://schemas.microsoft.com/office/powerpoint/2010/main" val="1633292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Tobi</a:t>
            </a:r>
          </a:p>
        </p:txBody>
      </p:sp>
      <p:sp>
        <p:nvSpPr>
          <p:cNvPr id="4" name="Slide Number Placeholder 3"/>
          <p:cNvSpPr>
            <a:spLocks noGrp="1"/>
          </p:cNvSpPr>
          <p:nvPr>
            <p:ph type="sldNum" sz="quarter" idx="10"/>
          </p:nvPr>
        </p:nvSpPr>
        <p:spPr/>
        <p:txBody>
          <a:bodyPr/>
          <a:lstStyle/>
          <a:p>
            <a:fld id="{4F0DCC7A-5F6E-4383-92A6-EC82E755C88D}" type="slidenum">
              <a:rPr lang="en-US" smtClean="0"/>
              <a:pPr/>
              <a:t>3</a:t>
            </a:fld>
            <a:endParaRPr lang="en-US"/>
          </a:p>
        </p:txBody>
      </p:sp>
    </p:spTree>
    <p:extLst>
      <p:ext uri="{BB962C8B-B14F-4D97-AF65-F5344CB8AC3E}">
        <p14:creationId xmlns:p14="http://schemas.microsoft.com/office/powerpoint/2010/main" val="155550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Tobi</a:t>
            </a:r>
          </a:p>
        </p:txBody>
      </p:sp>
      <p:sp>
        <p:nvSpPr>
          <p:cNvPr id="4" name="Slide Number Placeholder 3"/>
          <p:cNvSpPr>
            <a:spLocks noGrp="1"/>
          </p:cNvSpPr>
          <p:nvPr>
            <p:ph type="sldNum" sz="quarter" idx="10"/>
          </p:nvPr>
        </p:nvSpPr>
        <p:spPr/>
        <p:txBody>
          <a:bodyPr/>
          <a:lstStyle/>
          <a:p>
            <a:fld id="{4F0DCC7A-5F6E-4383-92A6-EC82E755C88D}" type="slidenum">
              <a:rPr lang="en-US" smtClean="0"/>
              <a:pPr/>
              <a:t>4</a:t>
            </a:fld>
            <a:endParaRPr lang="en-US"/>
          </a:p>
        </p:txBody>
      </p:sp>
    </p:spTree>
    <p:extLst>
      <p:ext uri="{BB962C8B-B14F-4D97-AF65-F5344CB8AC3E}">
        <p14:creationId xmlns:p14="http://schemas.microsoft.com/office/powerpoint/2010/main" val="165345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p>
        </p:txBody>
      </p:sp>
      <p:sp>
        <p:nvSpPr>
          <p:cNvPr id="4" name="Slide Number Placeholder 3"/>
          <p:cNvSpPr>
            <a:spLocks noGrp="1"/>
          </p:cNvSpPr>
          <p:nvPr>
            <p:ph type="sldNum" sz="quarter" idx="10"/>
          </p:nvPr>
        </p:nvSpPr>
        <p:spPr/>
        <p:txBody>
          <a:bodyPr/>
          <a:lstStyle/>
          <a:p>
            <a:fld id="{4F0DCC7A-5F6E-4383-92A6-EC82E755C88D}" type="slidenum">
              <a:rPr lang="en-US" smtClean="0"/>
              <a:pPr/>
              <a:t>5</a:t>
            </a:fld>
            <a:endParaRPr lang="en-US"/>
          </a:p>
        </p:txBody>
      </p:sp>
    </p:spTree>
    <p:extLst>
      <p:ext uri="{BB962C8B-B14F-4D97-AF65-F5344CB8AC3E}">
        <p14:creationId xmlns:p14="http://schemas.microsoft.com/office/powerpoint/2010/main" val="2396823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p>
        </p:txBody>
      </p:sp>
      <p:sp>
        <p:nvSpPr>
          <p:cNvPr id="4" name="Slide Number Placeholder 3"/>
          <p:cNvSpPr>
            <a:spLocks noGrp="1"/>
          </p:cNvSpPr>
          <p:nvPr>
            <p:ph type="sldNum" sz="quarter" idx="10"/>
          </p:nvPr>
        </p:nvSpPr>
        <p:spPr/>
        <p:txBody>
          <a:bodyPr/>
          <a:lstStyle/>
          <a:p>
            <a:fld id="{4F0DCC7A-5F6E-4383-92A6-EC82E755C88D}" type="slidenum">
              <a:rPr lang="en-US" smtClean="0"/>
              <a:pPr/>
              <a:t>6</a:t>
            </a:fld>
            <a:endParaRPr lang="en-US"/>
          </a:p>
        </p:txBody>
      </p:sp>
    </p:spTree>
    <p:extLst>
      <p:ext uri="{BB962C8B-B14F-4D97-AF65-F5344CB8AC3E}">
        <p14:creationId xmlns:p14="http://schemas.microsoft.com/office/powerpoint/2010/main" val="94490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p>
        </p:txBody>
      </p:sp>
      <p:sp>
        <p:nvSpPr>
          <p:cNvPr id="4" name="Slide Number Placeholder 3"/>
          <p:cNvSpPr>
            <a:spLocks noGrp="1"/>
          </p:cNvSpPr>
          <p:nvPr>
            <p:ph type="sldNum" sz="quarter" idx="10"/>
          </p:nvPr>
        </p:nvSpPr>
        <p:spPr/>
        <p:txBody>
          <a:bodyPr/>
          <a:lstStyle/>
          <a:p>
            <a:fld id="{4F0DCC7A-5F6E-4383-92A6-EC82E755C88D}" type="slidenum">
              <a:rPr lang="en-US" smtClean="0"/>
              <a:pPr/>
              <a:t>7</a:t>
            </a:fld>
            <a:endParaRPr lang="en-US"/>
          </a:p>
        </p:txBody>
      </p:sp>
    </p:spTree>
    <p:extLst>
      <p:ext uri="{BB962C8B-B14F-4D97-AF65-F5344CB8AC3E}">
        <p14:creationId xmlns:p14="http://schemas.microsoft.com/office/powerpoint/2010/main" val="3169750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Kathryn</a:t>
            </a:r>
          </a:p>
        </p:txBody>
      </p:sp>
      <p:sp>
        <p:nvSpPr>
          <p:cNvPr id="4" name="Slide Number Placeholder 3"/>
          <p:cNvSpPr>
            <a:spLocks noGrp="1"/>
          </p:cNvSpPr>
          <p:nvPr>
            <p:ph type="sldNum" sz="quarter" idx="10"/>
          </p:nvPr>
        </p:nvSpPr>
        <p:spPr/>
        <p:txBody>
          <a:bodyPr/>
          <a:lstStyle/>
          <a:p>
            <a:fld id="{4F0DCC7A-5F6E-4383-92A6-EC82E755C88D}" type="slidenum">
              <a:rPr lang="en-US" smtClean="0"/>
              <a:pPr/>
              <a:t>8</a:t>
            </a:fld>
            <a:endParaRPr lang="en-US"/>
          </a:p>
        </p:txBody>
      </p:sp>
    </p:spTree>
    <p:extLst>
      <p:ext uri="{BB962C8B-B14F-4D97-AF65-F5344CB8AC3E}">
        <p14:creationId xmlns:p14="http://schemas.microsoft.com/office/powerpoint/2010/main" val="976958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Kristin</a:t>
            </a:r>
          </a:p>
        </p:txBody>
      </p:sp>
      <p:sp>
        <p:nvSpPr>
          <p:cNvPr id="4" name="Slide Number Placeholder 3"/>
          <p:cNvSpPr>
            <a:spLocks noGrp="1"/>
          </p:cNvSpPr>
          <p:nvPr>
            <p:ph type="sldNum" sz="quarter" idx="10"/>
          </p:nvPr>
        </p:nvSpPr>
        <p:spPr/>
        <p:txBody>
          <a:bodyPr/>
          <a:lstStyle/>
          <a:p>
            <a:fld id="{4F0DCC7A-5F6E-4383-92A6-EC82E755C88D}" type="slidenum">
              <a:rPr lang="en-US" smtClean="0"/>
              <a:pPr/>
              <a:t>9</a:t>
            </a:fld>
            <a:endParaRPr lang="en-US"/>
          </a:p>
        </p:txBody>
      </p:sp>
    </p:spTree>
    <p:extLst>
      <p:ext uri="{BB962C8B-B14F-4D97-AF65-F5344CB8AC3E}">
        <p14:creationId xmlns:p14="http://schemas.microsoft.com/office/powerpoint/2010/main" val="3900944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01A4114-9D01-4FF4-B1D4-406636B3C74E}" type="datetimeFigureOut">
              <a:rPr lang="en-US" smtClean="0"/>
              <a:pPr/>
              <a:t>6/12/18</a:t>
            </a:fld>
            <a:endParaRPr lang="en-US"/>
          </a:p>
        </p:txBody>
      </p:sp>
      <p:sp>
        <p:nvSpPr>
          <p:cNvPr id="8" name="Slide Number Placeholder 7"/>
          <p:cNvSpPr>
            <a:spLocks noGrp="1"/>
          </p:cNvSpPr>
          <p:nvPr>
            <p:ph type="sldNum" sz="quarter" idx="11"/>
          </p:nvPr>
        </p:nvSpPr>
        <p:spPr/>
        <p:txBody>
          <a:bodyPr/>
          <a:lstStyle/>
          <a:p>
            <a:fld id="{B7B5968B-4814-46FD-A85A-36214E45D987}"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1A4114-9D01-4FF4-B1D4-406636B3C74E}" type="datetimeFigureOut">
              <a:rPr lang="en-US" smtClean="0"/>
              <a:pPr/>
              <a:t>6/12/18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5968B-4814-46FD-A85A-36214E45D9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1A4114-9D01-4FF4-B1D4-406636B3C74E}" type="datetimeFigureOut">
              <a:rPr lang="en-US" smtClean="0"/>
              <a:pPr/>
              <a:t>6/12/18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5968B-4814-46FD-A85A-36214E45D9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A4114-9D01-4FF4-B1D4-406636B3C74E}" type="datetimeFigureOut">
              <a:rPr lang="en-US" smtClean="0"/>
              <a:pPr/>
              <a:t>6/12/18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5968B-4814-46FD-A85A-36214E45D9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1A4114-9D01-4FF4-B1D4-406636B3C74E}" type="datetimeFigureOut">
              <a:rPr lang="en-US" smtClean="0"/>
              <a:pPr/>
              <a:t>6/12/18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5968B-4814-46FD-A85A-36214E45D987}"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1A4114-9D01-4FF4-B1D4-406636B3C74E}" type="datetimeFigureOut">
              <a:rPr lang="en-US" smtClean="0"/>
              <a:pPr/>
              <a:t>6/12/18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5968B-4814-46FD-A85A-36214E45D987}"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01A4114-9D01-4FF4-B1D4-406636B3C74E}" type="datetimeFigureOut">
              <a:rPr lang="en-US" smtClean="0"/>
              <a:pPr/>
              <a:t>6/12/18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5968B-4814-46FD-A85A-36214E45D987}"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1A4114-9D01-4FF4-B1D4-406636B3C74E}" type="datetimeFigureOut">
              <a:rPr lang="en-US" smtClean="0"/>
              <a:pPr/>
              <a:t>6/12/18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5968B-4814-46FD-A85A-36214E45D9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A4114-9D01-4FF4-B1D4-406636B3C74E}" type="datetimeFigureOut">
              <a:rPr lang="en-US" smtClean="0"/>
              <a:pPr/>
              <a:t>6/12/18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5968B-4814-46FD-A85A-36214E45D9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1A4114-9D01-4FF4-B1D4-406636B3C74E}" type="datetimeFigureOut">
              <a:rPr lang="en-US" smtClean="0"/>
              <a:pPr/>
              <a:t>6/12/18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5968B-4814-46FD-A85A-36214E45D9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1A4114-9D01-4FF4-B1D4-406636B3C74E}" type="datetimeFigureOut">
              <a:rPr lang="en-US" smtClean="0"/>
              <a:pPr/>
              <a:t>6/12/18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5968B-4814-46FD-A85A-36214E45D9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01A4114-9D01-4FF4-B1D4-406636B3C74E}" type="datetimeFigureOut">
              <a:rPr lang="en-US" smtClean="0"/>
              <a:pPr/>
              <a:t>6/12/18</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7B5968B-4814-46FD-A85A-36214E45D987}"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WEAPINSTRUMENT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dropbox.com/s/mpztwh99nkve4zy/ritn%20FP%20-%20BSW%20Field-Practicum%20Placement%20Assessment%20Instrument%20@%20Exit,%20Cohort%20date%20of%20NOV17.pdf?dl=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youtube.com/watch?v=Y4rE6LwiVms&amp;feature=youtu.b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kathryn.krase@liu.edu" TargetMode="External"/><Relationship Id="rId3" Type="http://schemas.openxmlformats.org/officeDocument/2006/relationships/hyperlink" Target="mailto:doctdh@gmail.com" TargetMode="External"/><Relationship Id="rId7" Type="http://schemas.openxmlformats.org/officeDocument/2006/relationships/hyperlink" Target="mailto:Dana.sullivan@wku.edu" TargetMode="External"/><Relationship Id="rId12" Type="http://schemas.openxmlformats.org/officeDocument/2006/relationships/hyperlink" Target="mailto:Phillip_Ng@URMC.Rochester.ed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mailto:ruth.gerritsen-mckane@socwk.utah.edu" TargetMode="External"/><Relationship Id="rId11" Type="http://schemas.openxmlformats.org/officeDocument/2006/relationships/hyperlink" Target="mailto:Tameca.harris-jackson@ucf.edu" TargetMode="External"/><Relationship Id="rId5" Type="http://schemas.openxmlformats.org/officeDocument/2006/relationships/hyperlink" Target="mailto:brian.christenson@capella.edu" TargetMode="External"/><Relationship Id="rId10" Type="http://schemas.openxmlformats.org/officeDocument/2006/relationships/hyperlink" Target="mailto:kdanhoff@msu.edu" TargetMode="External"/><Relationship Id="rId4" Type="http://schemas.openxmlformats.org/officeDocument/2006/relationships/hyperlink" Target="mailto:Farrel.dorothy@gmail.com" TargetMode="External"/><Relationship Id="rId9" Type="http://schemas.openxmlformats.org/officeDocument/2006/relationships/hyperlink" Target="mailto:Daniel.freedman@sc.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351" y="238297"/>
            <a:ext cx="8991600" cy="2286000"/>
          </a:xfrm>
        </p:spPr>
        <p:txBody>
          <a:bodyPr anchor="ctr">
            <a:noAutofit/>
          </a:bodyPr>
          <a:lstStyle/>
          <a:p>
            <a:r>
              <a:rPr lang="en-US" sz="3200" b="1" dirty="0">
                <a:effectLst/>
                <a:latin typeface="+mj-lt"/>
              </a:rPr>
              <a:t>Reporting on Field Practicum/Placement Assessment Instrument (FPPAI) in an instant: competencies, behaviors, dimensions.</a:t>
            </a:r>
            <a:endParaRPr lang="en-US" sz="3200" b="1" cap="small" dirty="0">
              <a:effectLst/>
              <a:latin typeface="+mj-lt"/>
            </a:endParaRPr>
          </a:p>
        </p:txBody>
      </p:sp>
      <p:sp>
        <p:nvSpPr>
          <p:cNvPr id="3" name="Subtitle 2"/>
          <p:cNvSpPr>
            <a:spLocks noGrp="1"/>
          </p:cNvSpPr>
          <p:nvPr>
            <p:ph type="subTitle" idx="1"/>
          </p:nvPr>
        </p:nvSpPr>
        <p:spPr>
          <a:xfrm>
            <a:off x="1919755" y="5791200"/>
            <a:ext cx="5300795" cy="914400"/>
          </a:xfrm>
        </p:spPr>
        <p:txBody>
          <a:bodyPr>
            <a:normAutofit/>
          </a:bodyPr>
          <a:lstStyle/>
          <a:p>
            <a:pPr algn="l"/>
            <a:endParaRPr lang="en-US" dirty="0">
              <a:solidFill>
                <a:schemeClr val="tx1"/>
              </a:solidFill>
            </a:endParaRPr>
          </a:p>
          <a:p>
            <a:r>
              <a:rPr lang="en-US" dirty="0">
                <a:solidFill>
                  <a:schemeClr val="tx1"/>
                </a:solidFill>
                <a:hlinkClick r:id="rId3"/>
              </a:rPr>
              <a:t>www.SWEAPINSTRUMENTS.ORG</a:t>
            </a:r>
            <a:endParaRPr lang="en-US" dirty="0">
              <a:solidFill>
                <a:schemeClr val="tx1"/>
              </a:solidFill>
            </a:endParaRPr>
          </a:p>
          <a:p>
            <a:pPr algn="l"/>
            <a:endParaRPr lang="en-US"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6171" y="2557825"/>
            <a:ext cx="2727960" cy="2487168"/>
          </a:xfrm>
          <a:prstGeom prst="rect">
            <a:avLst/>
          </a:prstGeom>
        </p:spPr>
      </p:pic>
      <p:sp>
        <p:nvSpPr>
          <p:cNvPr id="5" name="TextBox 4"/>
          <p:cNvSpPr txBox="1"/>
          <p:nvPr/>
        </p:nvSpPr>
        <p:spPr>
          <a:xfrm>
            <a:off x="3401082" y="5375701"/>
            <a:ext cx="2338139" cy="830997"/>
          </a:xfrm>
          <a:prstGeom prst="rect">
            <a:avLst/>
          </a:prstGeom>
          <a:noFill/>
        </p:spPr>
        <p:txBody>
          <a:bodyPr wrap="square" rtlCol="0">
            <a:spAutoFit/>
          </a:bodyPr>
          <a:lstStyle/>
          <a:p>
            <a:pPr algn="ctr"/>
            <a:r>
              <a:rPr lang="en-US" sz="2400" dirty="0"/>
              <a:t>BPD 2018</a:t>
            </a:r>
          </a:p>
          <a:p>
            <a:pPr algn="ctr"/>
            <a:r>
              <a:rPr lang="en-US" sz="2400" dirty="0"/>
              <a:t>Atlanta, GA</a:t>
            </a:r>
          </a:p>
        </p:txBody>
      </p:sp>
    </p:spTree>
    <p:extLst>
      <p:ext uri="{BB962C8B-B14F-4D97-AF65-F5344CB8AC3E}">
        <p14:creationId xmlns:p14="http://schemas.microsoft.com/office/powerpoint/2010/main" val="2396228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b="1" dirty="0">
                <a:latin typeface="+mj-lt"/>
              </a:rPr>
              <a:t>Updated</a:t>
            </a:r>
            <a:r>
              <a:rPr lang="en-US" b="1" dirty="0"/>
              <a:t> </a:t>
            </a:r>
            <a:r>
              <a:rPr lang="en-US" b="1" dirty="0">
                <a:latin typeface="+mj-lt"/>
              </a:rPr>
              <a:t>2015 FPPAI</a:t>
            </a:r>
          </a:p>
        </p:txBody>
      </p:sp>
      <p:sp>
        <p:nvSpPr>
          <p:cNvPr id="3" name="Content Placeholder 2"/>
          <p:cNvSpPr>
            <a:spLocks noGrp="1"/>
          </p:cNvSpPr>
          <p:nvPr>
            <p:ph idx="1"/>
          </p:nvPr>
        </p:nvSpPr>
        <p:spPr>
          <a:xfrm>
            <a:off x="457200" y="1600200"/>
            <a:ext cx="8229600" cy="4876800"/>
          </a:xfrm>
        </p:spPr>
        <p:txBody>
          <a:bodyPr>
            <a:normAutofit/>
          </a:bodyPr>
          <a:lstStyle/>
          <a:p>
            <a:pPr marL="411163"/>
            <a:r>
              <a:rPr lang="en-US" dirty="0">
                <a:solidFill>
                  <a:schemeClr val="tx1"/>
                </a:solidFill>
                <a:latin typeface="+mn-lt"/>
              </a:rPr>
              <a:t>Items deconstruct competencies</a:t>
            </a:r>
          </a:p>
          <a:p>
            <a:pPr marL="811213" lvl="1"/>
            <a:r>
              <a:rPr lang="en-US" dirty="0" err="1">
                <a:solidFill>
                  <a:schemeClr val="tx1"/>
                </a:solidFill>
                <a:latin typeface="+mn-lt"/>
              </a:rPr>
              <a:t>ie</a:t>
            </a:r>
            <a:r>
              <a:rPr lang="en-US" dirty="0">
                <a:solidFill>
                  <a:schemeClr val="tx1"/>
                </a:solidFill>
                <a:latin typeface="+mn-lt"/>
              </a:rPr>
              <a:t>: Micro, Macro, &amp; Mezzo levels. </a:t>
            </a:r>
          </a:p>
          <a:p>
            <a:pPr marL="411163" lvl="0"/>
            <a:r>
              <a:rPr lang="en-US" dirty="0">
                <a:solidFill>
                  <a:prstClr val="black"/>
                </a:solidFill>
                <a:latin typeface="Palatino Linotype" panose="02040502050505030304"/>
              </a:rPr>
              <a:t>50 Likert Scale items linked to the EPAS 2015 </a:t>
            </a:r>
          </a:p>
          <a:p>
            <a:pPr marL="811213" lvl="1"/>
            <a:r>
              <a:rPr lang="en-US" dirty="0">
                <a:solidFill>
                  <a:prstClr val="black"/>
                </a:solidFill>
                <a:latin typeface="Palatino Linotype" panose="02040502050505030304"/>
              </a:rPr>
              <a:t>Competency level</a:t>
            </a:r>
          </a:p>
          <a:p>
            <a:pPr marL="811213" lvl="1"/>
            <a:r>
              <a:rPr lang="en-US" dirty="0">
                <a:solidFill>
                  <a:prstClr val="black"/>
                </a:solidFill>
                <a:latin typeface="Palatino Linotype" panose="02040502050505030304"/>
              </a:rPr>
              <a:t>Behavior level</a:t>
            </a:r>
          </a:p>
          <a:p>
            <a:pPr marL="811213" lvl="1"/>
            <a:r>
              <a:rPr lang="en-US" dirty="0">
                <a:solidFill>
                  <a:prstClr val="black"/>
                </a:solidFill>
                <a:latin typeface="Palatino Linotype" panose="02040502050505030304"/>
              </a:rPr>
              <a:t>Multiple dimensions linked to the EPAS 2015.</a:t>
            </a:r>
            <a:endParaRPr lang="en-US" dirty="0">
              <a:solidFill>
                <a:schemeClr val="tx1"/>
              </a:solidFill>
              <a:latin typeface="+mn-lt"/>
            </a:endParaRPr>
          </a:p>
          <a:p>
            <a:pPr marL="411163"/>
            <a:r>
              <a:rPr lang="en-US" dirty="0">
                <a:solidFill>
                  <a:schemeClr val="tx1"/>
                </a:solidFill>
                <a:latin typeface="+mn-lt"/>
              </a:rPr>
              <a:t>Qualitative feedback available for each competency.</a:t>
            </a:r>
          </a:p>
          <a:p>
            <a:pPr marL="411163"/>
            <a:r>
              <a:rPr lang="en-US" dirty="0">
                <a:solidFill>
                  <a:schemeClr val="tx1"/>
                </a:solidFill>
                <a:latin typeface="+mn-lt"/>
              </a:rPr>
              <a:t>Available online and in print format (until July 2018) </a:t>
            </a:r>
          </a:p>
          <a:p>
            <a:pPr marL="411163"/>
            <a:r>
              <a:rPr lang="en-US" dirty="0">
                <a:solidFill>
                  <a:schemeClr val="tx1"/>
                </a:solidFill>
                <a:latin typeface="+mn-lt"/>
              </a:rPr>
              <a:t>Final field assessment and mid/post-test design. </a:t>
            </a:r>
          </a:p>
          <a:p>
            <a:pPr marL="811213" lvl="1"/>
            <a:r>
              <a:rPr lang="en-US" dirty="0">
                <a:solidFill>
                  <a:schemeClr val="tx1"/>
                </a:solidFill>
                <a:latin typeface="+mn-lt"/>
              </a:rPr>
              <a:t>BSW </a:t>
            </a:r>
          </a:p>
          <a:p>
            <a:pPr marL="811213" lvl="1"/>
            <a:r>
              <a:rPr lang="en-US" dirty="0">
                <a:solidFill>
                  <a:schemeClr val="tx1"/>
                </a:solidFill>
                <a:latin typeface="+mn-lt"/>
              </a:rPr>
              <a:t>MSW Foundation Year</a:t>
            </a:r>
          </a:p>
          <a:p>
            <a:pPr marL="811213" lvl="1"/>
            <a:r>
              <a:rPr lang="en-US" dirty="0">
                <a:solidFill>
                  <a:schemeClr val="tx1"/>
                </a:solidFill>
                <a:latin typeface="+mn-lt"/>
              </a:rPr>
              <a:t>MSW Advanced Practice (customization available)</a:t>
            </a:r>
          </a:p>
        </p:txBody>
      </p:sp>
    </p:spTree>
    <p:extLst>
      <p:ext uri="{BB962C8B-B14F-4D97-AF65-F5344CB8AC3E}">
        <p14:creationId xmlns:p14="http://schemas.microsoft.com/office/powerpoint/2010/main" val="584985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sz="4000" b="1" dirty="0">
                <a:latin typeface="+mj-lt"/>
              </a:rPr>
              <a:t>Multi-Dimensional Assessment</a:t>
            </a:r>
          </a:p>
        </p:txBody>
      </p:sp>
      <p:sp>
        <p:nvSpPr>
          <p:cNvPr id="3" name="Content Placeholder 2"/>
          <p:cNvSpPr>
            <a:spLocks noGrp="1"/>
          </p:cNvSpPr>
          <p:nvPr>
            <p:ph idx="1"/>
          </p:nvPr>
        </p:nvSpPr>
        <p:spPr/>
        <p:txBody>
          <a:bodyPr>
            <a:noAutofit/>
          </a:bodyPr>
          <a:lstStyle/>
          <a:p>
            <a:r>
              <a:rPr lang="en-US" dirty="0">
                <a:solidFill>
                  <a:schemeClr val="tx1"/>
                </a:solidFill>
                <a:latin typeface="+mn-lt"/>
              </a:rPr>
              <a:t>“EPAS recognizes a holistic view of competence; that is, the demonstration of competence is informed by knowledge, values, skills, and cognitive and affective processes that include the social worker’s critical thinking, affective reactions, and exercise of judgment in regard to unique practice situations” </a:t>
            </a:r>
          </a:p>
          <a:p>
            <a:endParaRPr lang="en-US" dirty="0">
              <a:solidFill>
                <a:schemeClr val="tx1"/>
              </a:solidFill>
              <a:latin typeface="+mn-lt"/>
            </a:endParaRPr>
          </a:p>
          <a:p>
            <a:r>
              <a:rPr lang="en-US" dirty="0">
                <a:solidFill>
                  <a:schemeClr val="tx1"/>
                </a:solidFill>
                <a:latin typeface="+mn-lt"/>
              </a:rPr>
              <a:t>To insure multi-dimensional assessment of each Social Work Competency, SWEAP developed operational definitions for values, skills, and, cognitive and affective processes dimensions.</a:t>
            </a:r>
            <a:endParaRPr lang="en-US" b="1" dirty="0">
              <a:solidFill>
                <a:schemeClr val="tx1"/>
              </a:solidFill>
              <a:latin typeface="+mn-lt"/>
            </a:endParaRPr>
          </a:p>
        </p:txBody>
      </p:sp>
    </p:spTree>
    <p:extLst>
      <p:ext uri="{BB962C8B-B14F-4D97-AF65-F5344CB8AC3E}">
        <p14:creationId xmlns:p14="http://schemas.microsoft.com/office/powerpoint/2010/main" val="100668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mj-lt"/>
              </a:rPr>
              <a:t>SWEAP Operationalization:</a:t>
            </a:r>
            <a:br>
              <a:rPr lang="en-US" sz="3600" b="1" dirty="0">
                <a:latin typeface="+mj-lt"/>
              </a:rPr>
            </a:br>
            <a:r>
              <a:rPr lang="en-US" sz="2800" dirty="0"/>
              <a:t>Value, Skills, and, Cognitive &amp; Affective Processes</a:t>
            </a:r>
          </a:p>
        </p:txBody>
      </p:sp>
      <p:sp>
        <p:nvSpPr>
          <p:cNvPr id="3" name="Content Placeholder 2"/>
          <p:cNvSpPr>
            <a:spLocks noGrp="1"/>
          </p:cNvSpPr>
          <p:nvPr>
            <p:ph idx="1"/>
          </p:nvPr>
        </p:nvSpPr>
        <p:spPr>
          <a:xfrm>
            <a:off x="457200" y="1600200"/>
            <a:ext cx="8229600" cy="4876800"/>
          </a:xfrm>
        </p:spPr>
        <p:txBody>
          <a:bodyPr>
            <a:noAutofit/>
          </a:bodyPr>
          <a:lstStyle/>
          <a:p>
            <a:r>
              <a:rPr lang="en-US" sz="1800" b="1" dirty="0">
                <a:solidFill>
                  <a:schemeClr val="tx1"/>
                </a:solidFill>
                <a:latin typeface="+mn-lt"/>
              </a:rPr>
              <a:t>Values:</a:t>
            </a:r>
            <a:r>
              <a:rPr lang="en-US" sz="1800" dirty="0">
                <a:solidFill>
                  <a:schemeClr val="tx1"/>
                </a:solidFill>
                <a:latin typeface="+mn-lt"/>
              </a:rPr>
              <a:t> The field instructor is able to observe the intern’s adherence to (ability to follow) social work core values (Service, social justice, the dignity and worth of the person, the importance of human relationships, integrity, competence, human rights, and scientific inquiry), as defined by CSWE. It is worth noting that this definition does not imply that the student imbues (internalizes) these values; rather, that the student demonstrates the ability to practice according to these professional values.   </a:t>
            </a:r>
          </a:p>
          <a:p>
            <a:endParaRPr lang="en-US" sz="1800" b="1" dirty="0">
              <a:solidFill>
                <a:schemeClr val="tx1"/>
              </a:solidFill>
              <a:latin typeface="+mn-lt"/>
            </a:endParaRPr>
          </a:p>
          <a:p>
            <a:r>
              <a:rPr lang="en-US" sz="1800" b="1" dirty="0">
                <a:solidFill>
                  <a:schemeClr val="tx1"/>
                </a:solidFill>
                <a:latin typeface="+mn-lt"/>
              </a:rPr>
              <a:t>Skills:</a:t>
            </a:r>
            <a:r>
              <a:rPr lang="en-US" sz="1800" dirty="0">
                <a:solidFill>
                  <a:schemeClr val="tx1"/>
                </a:solidFill>
                <a:latin typeface="+mn-lt"/>
              </a:rPr>
              <a:t> The field instructor is able to observe the student’s ability to execute professional behaviors in the field that demonstrate the integration and application of what they have learned through their social work education. </a:t>
            </a:r>
          </a:p>
          <a:p>
            <a:endParaRPr lang="en-US" sz="1800" b="1" dirty="0">
              <a:solidFill>
                <a:schemeClr val="tx1"/>
              </a:solidFill>
              <a:latin typeface="+mn-lt"/>
            </a:endParaRPr>
          </a:p>
          <a:p>
            <a:r>
              <a:rPr lang="en-US" sz="1800" b="1" dirty="0">
                <a:solidFill>
                  <a:schemeClr val="tx1"/>
                </a:solidFill>
                <a:latin typeface="+mn-lt"/>
              </a:rPr>
              <a:t>Cognitive and Affective Processes:</a:t>
            </a:r>
            <a:r>
              <a:rPr lang="en-US" sz="1800" dirty="0">
                <a:solidFill>
                  <a:schemeClr val="tx1"/>
                </a:solidFill>
                <a:latin typeface="+mn-lt"/>
              </a:rPr>
              <a:t>  The field instructor is able to observe the student’s ability to engage in critical thinking and utilize affective reactions to exercise appropriate judgment when working with or on behalf of the client/client system, peers, colleagues, and/or the community.  </a:t>
            </a:r>
          </a:p>
        </p:txBody>
      </p:sp>
    </p:spTree>
    <p:extLst>
      <p:ext uri="{BB962C8B-B14F-4D97-AF65-F5344CB8AC3E}">
        <p14:creationId xmlns:p14="http://schemas.microsoft.com/office/powerpoint/2010/main" val="564246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Content Placeholder 3"/>
          <p:cNvGraphicFramePr>
            <a:graphicFrameLocks/>
          </p:cNvGraphicFramePr>
          <p:nvPr>
            <p:extLst>
              <p:ext uri="{D42A27DB-BD31-4B8C-83A1-F6EECF244321}">
                <p14:modId xmlns:p14="http://schemas.microsoft.com/office/powerpoint/2010/main" val="3979987948"/>
              </p:ext>
            </p:extLst>
          </p:nvPr>
        </p:nvGraphicFramePr>
        <p:xfrm>
          <a:off x="152400" y="108396"/>
          <a:ext cx="8915401" cy="6485317"/>
        </p:xfrm>
        <a:graphic>
          <a:graphicData uri="http://schemas.openxmlformats.org/drawingml/2006/table">
            <a:tbl>
              <a:tblPr firstRow="1" firstCol="1" bandRow="1">
                <a:tableStyleId>{9D7B26C5-4107-4FEC-AEDC-1716B250A1EF}</a:tableStyleId>
              </a:tblPr>
              <a:tblGrid>
                <a:gridCol w="6477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371601">
                  <a:extLst>
                    <a:ext uri="{9D8B030D-6E8A-4147-A177-3AD203B41FA5}">
                      <a16:colId xmlns:a16="http://schemas.microsoft.com/office/drawing/2014/main" val="20002"/>
                    </a:ext>
                  </a:extLst>
                </a:gridCol>
              </a:tblGrid>
              <a:tr h="204036">
                <a:tc rowSpan="2">
                  <a:txBody>
                    <a:bodyPr/>
                    <a:lstStyle/>
                    <a:p>
                      <a:pPr marL="0" marR="0" algn="ctr">
                        <a:lnSpc>
                          <a:spcPct val="115000"/>
                        </a:lnSpc>
                        <a:spcBef>
                          <a:spcPts val="0"/>
                        </a:spcBef>
                        <a:spcAft>
                          <a:spcPts val="0"/>
                        </a:spcAft>
                      </a:pPr>
                      <a:r>
                        <a:rPr lang="en-US" sz="1600" dirty="0">
                          <a:effectLst/>
                        </a:rPr>
                        <a:t>Competency</a:t>
                      </a:r>
                      <a:endParaRPr lang="en-US" sz="1600" dirty="0">
                        <a:effectLst/>
                        <a:latin typeface="Calibri" charset="0"/>
                        <a:ea typeface="Calibri" charset="0"/>
                        <a:cs typeface="Times New Roman" charset="0"/>
                      </a:endParaRPr>
                    </a:p>
                  </a:txBody>
                  <a:tcPr marL="68580" marR="68580" marT="0" marB="0"/>
                </a:tc>
                <a:tc gridSpan="2">
                  <a:txBody>
                    <a:bodyPr/>
                    <a:lstStyle/>
                    <a:p>
                      <a:pPr marL="0" marR="0" algn="ctr">
                        <a:lnSpc>
                          <a:spcPct val="115000"/>
                        </a:lnSpc>
                        <a:spcBef>
                          <a:spcPts val="0"/>
                        </a:spcBef>
                        <a:spcAft>
                          <a:spcPts val="0"/>
                        </a:spcAft>
                      </a:pPr>
                      <a:r>
                        <a:rPr lang="en-US" sz="1600">
                          <a:effectLst/>
                        </a:rPr>
                        <a:t>Dimension(s) Covered</a:t>
                      </a:r>
                      <a:endParaRPr lang="en-US" sz="1600">
                        <a:effectLst/>
                        <a:latin typeface="Calibri" charset="0"/>
                        <a:ea typeface="Calibri" charset="0"/>
                        <a:cs typeface="Times New Roman"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420463">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rPr>
                        <a:t>FCAI</a:t>
                      </a:r>
                      <a:endParaRPr lang="en-US" sz="16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600" dirty="0">
                          <a:effectLst/>
                        </a:rPr>
                        <a:t>FPPAI</a:t>
                      </a:r>
                      <a:endParaRPr lang="en-US" sz="16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1"/>
                  </a:ext>
                </a:extLst>
              </a:tr>
              <a:tr h="853314">
                <a:tc>
                  <a:txBody>
                    <a:bodyPr/>
                    <a:lstStyle/>
                    <a:p>
                      <a:pPr marL="0" marR="0">
                        <a:spcBef>
                          <a:spcPts val="0"/>
                        </a:spcBef>
                        <a:spcAft>
                          <a:spcPts val="800"/>
                        </a:spcAft>
                      </a:pPr>
                      <a:r>
                        <a:rPr lang="en-US" sz="1600" dirty="0">
                          <a:effectLst/>
                        </a:rPr>
                        <a:t>Competency 1–Demonstrate Ethical and Professional Behavior</a:t>
                      </a:r>
                      <a:endParaRPr lang="en-US" sz="1600" dirty="0">
                        <a:effectLst/>
                        <a:latin typeface="Times New Roman" charset="0"/>
                        <a:ea typeface="Times New Roman" charset="0"/>
                      </a:endParaRPr>
                    </a:p>
                  </a:txBody>
                  <a:tcPr marL="68580" marR="68580" marT="0" marB="0"/>
                </a:tc>
                <a:tc rowSpan="9">
                  <a:txBody>
                    <a:bodyPr/>
                    <a:lstStyle/>
                    <a:p>
                      <a:pPr marL="71755" marR="71755" algn="ctr">
                        <a:lnSpc>
                          <a:spcPct val="115000"/>
                        </a:lnSpc>
                        <a:spcBef>
                          <a:spcPts val="0"/>
                        </a:spcBef>
                        <a:spcAft>
                          <a:spcPts val="0"/>
                        </a:spcAft>
                      </a:pPr>
                      <a:r>
                        <a:rPr lang="en-US" sz="3200" dirty="0">
                          <a:effectLst/>
                        </a:rPr>
                        <a:t>Knowledge</a:t>
                      </a:r>
                      <a:endParaRPr lang="en-US" sz="3200" dirty="0">
                        <a:effectLst/>
                        <a:latin typeface="Calibri" charset="0"/>
                        <a:ea typeface="Calibri" charset="0"/>
                        <a:cs typeface="Times New Roman" charset="0"/>
                      </a:endParaRPr>
                    </a:p>
                  </a:txBody>
                  <a:tcPr marL="68580" marR="68580" marT="0" marB="0" vert="vert270" anchor="ctr"/>
                </a:tc>
                <a:tc>
                  <a:txBody>
                    <a:bodyPr/>
                    <a:lstStyle/>
                    <a:p>
                      <a:pPr marL="0" marR="0" algn="ctr">
                        <a:lnSpc>
                          <a:spcPct val="115000"/>
                        </a:lnSpc>
                        <a:spcBef>
                          <a:spcPts val="0"/>
                        </a:spcBef>
                        <a:spcAft>
                          <a:spcPts val="0"/>
                        </a:spcAft>
                      </a:pPr>
                      <a:r>
                        <a:rPr lang="en-US" sz="1200" dirty="0">
                          <a:effectLst/>
                        </a:rPr>
                        <a:t>Values</a:t>
                      </a:r>
                    </a:p>
                    <a:p>
                      <a:pPr marL="0" marR="0" algn="ctr">
                        <a:lnSpc>
                          <a:spcPct val="115000"/>
                        </a:lnSpc>
                        <a:spcBef>
                          <a:spcPts val="0"/>
                        </a:spcBef>
                        <a:spcAft>
                          <a:spcPts val="0"/>
                        </a:spcAft>
                      </a:pPr>
                      <a:r>
                        <a:rPr lang="en-US" sz="1200" dirty="0">
                          <a:effectLst/>
                        </a:rPr>
                        <a:t>Skills</a:t>
                      </a:r>
                    </a:p>
                    <a:p>
                      <a:pPr marL="0" marR="0" algn="ctr">
                        <a:lnSpc>
                          <a:spcPct val="115000"/>
                        </a:lnSpc>
                        <a:spcBef>
                          <a:spcPts val="0"/>
                        </a:spcBef>
                        <a:spcAft>
                          <a:spcPts val="0"/>
                        </a:spcAft>
                      </a:pPr>
                      <a:r>
                        <a:rPr lang="en-US" sz="1200" dirty="0">
                          <a:effectLst/>
                        </a:rPr>
                        <a:t>Cog &amp; </a:t>
                      </a:r>
                      <a:r>
                        <a:rPr lang="en-US" sz="1200" dirty="0" err="1">
                          <a:effectLst/>
                        </a:rPr>
                        <a:t>Aff</a:t>
                      </a:r>
                      <a:r>
                        <a:rPr lang="en-US" sz="1200" dirty="0">
                          <a:effectLst/>
                        </a:rPr>
                        <a:t> Proc</a:t>
                      </a:r>
                      <a:endParaRPr lang="en-US" sz="12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853314">
                <a:tc>
                  <a:txBody>
                    <a:bodyPr/>
                    <a:lstStyle/>
                    <a:p>
                      <a:pPr marL="0" marR="0">
                        <a:spcBef>
                          <a:spcPts val="0"/>
                        </a:spcBef>
                        <a:spcAft>
                          <a:spcPts val="800"/>
                        </a:spcAft>
                      </a:pPr>
                      <a:r>
                        <a:rPr lang="en-US" sz="1600" dirty="0">
                          <a:effectLst/>
                        </a:rPr>
                        <a:t>Competency 2 –Engage Diversity and Difference in Practice</a:t>
                      </a:r>
                      <a:endParaRPr lang="en-US" sz="1600" dirty="0">
                        <a:effectLst/>
                        <a:latin typeface="Times New Roman" charset="0"/>
                        <a:ea typeface="Times New Roman" charset="0"/>
                      </a:endParaRPr>
                    </a:p>
                  </a:txBody>
                  <a:tcPr marL="68580" marR="68580" marT="0" marB="0"/>
                </a:tc>
                <a:tc vMerge="1">
                  <a:txBody>
                    <a:bodyPr/>
                    <a:lstStyle/>
                    <a:p>
                      <a:endParaRPr lang="en-US"/>
                    </a:p>
                  </a:txBody>
                  <a:tcPr/>
                </a:tc>
                <a:tc>
                  <a:txBody>
                    <a:bodyPr/>
                    <a:lstStyle/>
                    <a:p>
                      <a:pPr marL="0" marR="0" algn="ctr">
                        <a:lnSpc>
                          <a:spcPct val="115000"/>
                        </a:lnSpc>
                        <a:spcBef>
                          <a:spcPts val="0"/>
                        </a:spcBef>
                        <a:spcAft>
                          <a:spcPts val="0"/>
                        </a:spcAft>
                      </a:pPr>
                      <a:r>
                        <a:rPr lang="en-US" sz="1200" dirty="0">
                          <a:effectLst/>
                        </a:rPr>
                        <a:t>Values</a:t>
                      </a:r>
                    </a:p>
                    <a:p>
                      <a:pPr marL="0" marR="0" algn="ctr">
                        <a:lnSpc>
                          <a:spcPct val="115000"/>
                        </a:lnSpc>
                        <a:spcBef>
                          <a:spcPts val="0"/>
                        </a:spcBef>
                        <a:spcAft>
                          <a:spcPts val="0"/>
                        </a:spcAft>
                      </a:pPr>
                      <a:r>
                        <a:rPr lang="en-US" sz="1200" dirty="0">
                          <a:effectLst/>
                        </a:rPr>
                        <a:t>Skills</a:t>
                      </a:r>
                    </a:p>
                    <a:p>
                      <a:pPr marL="0" marR="0" algn="ctr">
                        <a:lnSpc>
                          <a:spcPct val="115000"/>
                        </a:lnSpc>
                        <a:spcBef>
                          <a:spcPts val="0"/>
                        </a:spcBef>
                        <a:spcAft>
                          <a:spcPts val="0"/>
                        </a:spcAft>
                      </a:pPr>
                      <a:r>
                        <a:rPr lang="en-US" sz="1200" dirty="0">
                          <a:effectLst/>
                        </a:rPr>
                        <a:t>Cog &amp; </a:t>
                      </a:r>
                      <a:r>
                        <a:rPr lang="en-US" sz="1200" dirty="0" err="1">
                          <a:effectLst/>
                        </a:rPr>
                        <a:t>Aff</a:t>
                      </a:r>
                      <a:r>
                        <a:rPr lang="en-US" sz="1200" dirty="0">
                          <a:effectLst/>
                        </a:rPr>
                        <a:t> Proc</a:t>
                      </a:r>
                      <a:endParaRPr lang="en-US" sz="12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376394">
                <a:tc>
                  <a:txBody>
                    <a:bodyPr/>
                    <a:lstStyle/>
                    <a:p>
                      <a:pPr marL="0" marR="0">
                        <a:spcBef>
                          <a:spcPts val="0"/>
                        </a:spcBef>
                        <a:spcAft>
                          <a:spcPts val="800"/>
                        </a:spcAft>
                      </a:pPr>
                      <a:r>
                        <a:rPr lang="en-US" sz="1600" dirty="0">
                          <a:effectLst/>
                        </a:rPr>
                        <a:t>Competency 3 –Advance Human Rights and Social, Economic, and Environmental Justice</a:t>
                      </a:r>
                      <a:endParaRPr lang="en-US" sz="1600" dirty="0">
                        <a:effectLst/>
                        <a:latin typeface="Times New Roman" charset="0"/>
                        <a:ea typeface="Times New Roman" charset="0"/>
                      </a:endParaRPr>
                    </a:p>
                  </a:txBody>
                  <a:tcPr marL="68580" marR="68580" marT="0" marB="0"/>
                </a:tc>
                <a:tc vMerge="1">
                  <a:txBody>
                    <a:bodyPr/>
                    <a:lstStyle/>
                    <a:p>
                      <a:endParaRPr lang="en-US"/>
                    </a:p>
                  </a:txBody>
                  <a:tcPr/>
                </a:tc>
                <a:tc>
                  <a:txBody>
                    <a:bodyPr/>
                    <a:lstStyle/>
                    <a:p>
                      <a:pPr marL="0" marR="0" algn="ctr">
                        <a:lnSpc>
                          <a:spcPct val="115000"/>
                        </a:lnSpc>
                        <a:spcBef>
                          <a:spcPts val="0"/>
                        </a:spcBef>
                        <a:spcAft>
                          <a:spcPts val="0"/>
                        </a:spcAft>
                      </a:pPr>
                      <a:r>
                        <a:rPr lang="en-US" sz="1200" dirty="0">
                          <a:effectLst/>
                        </a:rPr>
                        <a:t>Skills</a:t>
                      </a:r>
                      <a:endParaRPr lang="en-US" sz="12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r h="420463">
                <a:tc>
                  <a:txBody>
                    <a:bodyPr/>
                    <a:lstStyle/>
                    <a:p>
                      <a:pPr marL="0" marR="0">
                        <a:spcBef>
                          <a:spcPts val="0"/>
                        </a:spcBef>
                        <a:spcAft>
                          <a:spcPts val="800"/>
                        </a:spcAft>
                      </a:pPr>
                      <a:r>
                        <a:rPr lang="en-US" sz="1600" dirty="0">
                          <a:effectLst/>
                        </a:rPr>
                        <a:t>Competency 4 –Engage In Practice-informed Research and Research-informed Practice</a:t>
                      </a:r>
                      <a:endParaRPr lang="en-US" sz="1600" dirty="0">
                        <a:effectLst/>
                        <a:latin typeface="Times New Roman" charset="0"/>
                        <a:ea typeface="Times New Roman" charset="0"/>
                      </a:endParaRPr>
                    </a:p>
                  </a:txBody>
                  <a:tcPr marL="68580" marR="68580" marT="0" marB="0"/>
                </a:tc>
                <a:tc vMerge="1">
                  <a:txBody>
                    <a:bodyPr/>
                    <a:lstStyle/>
                    <a:p>
                      <a:endParaRPr lang="en-US"/>
                    </a:p>
                  </a:txBody>
                  <a:tcPr/>
                </a:tc>
                <a:tc>
                  <a:txBody>
                    <a:bodyPr/>
                    <a:lstStyle/>
                    <a:p>
                      <a:pPr marL="0" marR="0" algn="ctr">
                        <a:lnSpc>
                          <a:spcPct val="115000"/>
                        </a:lnSpc>
                        <a:spcBef>
                          <a:spcPts val="0"/>
                        </a:spcBef>
                        <a:spcAft>
                          <a:spcPts val="0"/>
                        </a:spcAft>
                      </a:pPr>
                      <a:r>
                        <a:rPr lang="en-US" sz="1200" dirty="0">
                          <a:effectLst/>
                        </a:rPr>
                        <a:t>Cog &amp; </a:t>
                      </a:r>
                      <a:r>
                        <a:rPr lang="en-US" sz="1200" dirty="0" err="1">
                          <a:effectLst/>
                        </a:rPr>
                        <a:t>Aff</a:t>
                      </a:r>
                      <a:r>
                        <a:rPr lang="en-US" sz="1200" dirty="0">
                          <a:effectLst/>
                        </a:rPr>
                        <a:t> Proc</a:t>
                      </a:r>
                      <a:endParaRPr lang="en-US" sz="12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853314">
                <a:tc>
                  <a:txBody>
                    <a:bodyPr/>
                    <a:lstStyle/>
                    <a:p>
                      <a:pPr marL="0" marR="0">
                        <a:spcBef>
                          <a:spcPts val="0"/>
                        </a:spcBef>
                        <a:spcAft>
                          <a:spcPts val="800"/>
                        </a:spcAft>
                      </a:pPr>
                      <a:r>
                        <a:rPr lang="en-US" sz="1600" dirty="0">
                          <a:effectLst/>
                        </a:rPr>
                        <a:t>Competency 5 –Engage in Policy Practice</a:t>
                      </a:r>
                      <a:endParaRPr lang="en-US" sz="1600" dirty="0">
                        <a:effectLst/>
                        <a:latin typeface="Times New Roman" charset="0"/>
                        <a:ea typeface="Times New Roman" charset="0"/>
                      </a:endParaRPr>
                    </a:p>
                  </a:txBody>
                  <a:tcPr marL="68580" marR="68580" marT="0" marB="0"/>
                </a:tc>
                <a:tc vMerge="1">
                  <a:txBody>
                    <a:bodyPr/>
                    <a:lstStyle/>
                    <a:p>
                      <a:endParaRPr lang="en-US"/>
                    </a:p>
                  </a:txBody>
                  <a:tcPr/>
                </a:tc>
                <a:tc>
                  <a:txBody>
                    <a:bodyPr/>
                    <a:lstStyle/>
                    <a:p>
                      <a:pPr marL="0" marR="0" algn="ctr">
                        <a:lnSpc>
                          <a:spcPct val="115000"/>
                        </a:lnSpc>
                        <a:spcBef>
                          <a:spcPts val="0"/>
                        </a:spcBef>
                        <a:spcAft>
                          <a:spcPts val="0"/>
                        </a:spcAft>
                      </a:pPr>
                      <a:r>
                        <a:rPr lang="en-US" sz="1200" dirty="0">
                          <a:effectLst/>
                        </a:rPr>
                        <a:t>Values</a:t>
                      </a:r>
                    </a:p>
                    <a:p>
                      <a:pPr marL="0" marR="0" algn="ctr">
                        <a:lnSpc>
                          <a:spcPct val="115000"/>
                        </a:lnSpc>
                        <a:spcBef>
                          <a:spcPts val="0"/>
                        </a:spcBef>
                        <a:spcAft>
                          <a:spcPts val="0"/>
                        </a:spcAft>
                      </a:pPr>
                      <a:r>
                        <a:rPr lang="en-US" sz="1200" dirty="0">
                          <a:effectLst/>
                        </a:rPr>
                        <a:t>Skills</a:t>
                      </a:r>
                    </a:p>
                    <a:p>
                      <a:pPr marL="0" marR="0" algn="ctr">
                        <a:lnSpc>
                          <a:spcPct val="115000"/>
                        </a:lnSpc>
                        <a:spcBef>
                          <a:spcPts val="0"/>
                        </a:spcBef>
                        <a:spcAft>
                          <a:spcPts val="0"/>
                        </a:spcAft>
                      </a:pPr>
                      <a:r>
                        <a:rPr lang="en-US" sz="1200" dirty="0">
                          <a:effectLst/>
                        </a:rPr>
                        <a:t>Cog &amp; </a:t>
                      </a:r>
                      <a:r>
                        <a:rPr lang="en-US" sz="1200" dirty="0" err="1">
                          <a:effectLst/>
                        </a:rPr>
                        <a:t>Aff</a:t>
                      </a:r>
                      <a:r>
                        <a:rPr lang="en-US" sz="1200" dirty="0">
                          <a:effectLst/>
                        </a:rPr>
                        <a:t> Proc</a:t>
                      </a:r>
                      <a:endParaRPr lang="en-US" sz="12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r h="420463">
                <a:tc>
                  <a:txBody>
                    <a:bodyPr/>
                    <a:lstStyle/>
                    <a:p>
                      <a:pPr marL="0" marR="0">
                        <a:spcBef>
                          <a:spcPts val="0"/>
                        </a:spcBef>
                        <a:spcAft>
                          <a:spcPts val="800"/>
                        </a:spcAft>
                      </a:pPr>
                      <a:r>
                        <a:rPr lang="en-US" sz="1600" dirty="0">
                          <a:effectLst/>
                        </a:rPr>
                        <a:t>Competency 6 –Engage with Individuals, Families, Groups, Organizations, and Communities</a:t>
                      </a:r>
                      <a:endParaRPr lang="en-US" sz="1600" dirty="0">
                        <a:effectLst/>
                        <a:latin typeface="Times New Roman" charset="0"/>
                        <a:ea typeface="Times New Roman" charset="0"/>
                      </a:endParaRPr>
                    </a:p>
                  </a:txBody>
                  <a:tcPr marL="68580" marR="68580" marT="0" marB="0"/>
                </a:tc>
                <a:tc vMerge="1">
                  <a:txBody>
                    <a:bodyPr/>
                    <a:lstStyle/>
                    <a:p>
                      <a:endParaRPr lang="en-US"/>
                    </a:p>
                  </a:txBody>
                  <a:tcPr/>
                </a:tc>
                <a:tc>
                  <a:txBody>
                    <a:bodyPr/>
                    <a:lstStyle/>
                    <a:p>
                      <a:pPr marL="0" marR="0" algn="ctr">
                        <a:lnSpc>
                          <a:spcPct val="115000"/>
                        </a:lnSpc>
                        <a:spcBef>
                          <a:spcPts val="0"/>
                        </a:spcBef>
                        <a:spcAft>
                          <a:spcPts val="0"/>
                        </a:spcAft>
                      </a:pPr>
                      <a:r>
                        <a:rPr lang="en-US" sz="1200" dirty="0">
                          <a:effectLst/>
                        </a:rPr>
                        <a:t>Cog &amp; </a:t>
                      </a:r>
                      <a:r>
                        <a:rPr lang="en-US" sz="1200" dirty="0" err="1">
                          <a:effectLst/>
                        </a:rPr>
                        <a:t>Aff</a:t>
                      </a:r>
                      <a:r>
                        <a:rPr lang="en-US" sz="1200" dirty="0">
                          <a:effectLst/>
                        </a:rPr>
                        <a:t> Proc</a:t>
                      </a:r>
                      <a:endParaRPr lang="en-US" sz="12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7"/>
                  </a:ext>
                </a:extLst>
              </a:tr>
              <a:tr h="420463">
                <a:tc>
                  <a:txBody>
                    <a:bodyPr/>
                    <a:lstStyle/>
                    <a:p>
                      <a:pPr marL="0" marR="0">
                        <a:spcBef>
                          <a:spcPts val="0"/>
                        </a:spcBef>
                        <a:spcAft>
                          <a:spcPts val="800"/>
                        </a:spcAft>
                      </a:pPr>
                      <a:r>
                        <a:rPr lang="en-US" sz="1600">
                          <a:effectLst/>
                        </a:rPr>
                        <a:t>Competency 7 –Assess Individuals, Families, Groups, Organizations, and Communities</a:t>
                      </a:r>
                      <a:endParaRPr lang="en-US" sz="1600">
                        <a:effectLst/>
                        <a:latin typeface="Times New Roman" charset="0"/>
                        <a:ea typeface="Times New Roman" charset="0"/>
                      </a:endParaRPr>
                    </a:p>
                  </a:txBody>
                  <a:tcPr marL="68580" marR="68580" marT="0" marB="0"/>
                </a:tc>
                <a:tc vMerge="1">
                  <a:txBody>
                    <a:bodyPr/>
                    <a:lstStyle/>
                    <a:p>
                      <a:endParaRPr lang="en-US"/>
                    </a:p>
                  </a:txBody>
                  <a:tcPr/>
                </a:tc>
                <a:tc>
                  <a:txBody>
                    <a:bodyPr/>
                    <a:lstStyle/>
                    <a:p>
                      <a:pPr marL="0" marR="0" algn="ctr">
                        <a:lnSpc>
                          <a:spcPct val="115000"/>
                        </a:lnSpc>
                        <a:spcBef>
                          <a:spcPts val="0"/>
                        </a:spcBef>
                        <a:spcAft>
                          <a:spcPts val="0"/>
                        </a:spcAft>
                      </a:pPr>
                      <a:r>
                        <a:rPr lang="en-US" sz="1200" dirty="0">
                          <a:effectLst/>
                        </a:rPr>
                        <a:t>Cog &amp; </a:t>
                      </a:r>
                      <a:r>
                        <a:rPr lang="en-US" sz="1200" dirty="0" err="1">
                          <a:effectLst/>
                        </a:rPr>
                        <a:t>Aff</a:t>
                      </a:r>
                      <a:r>
                        <a:rPr lang="en-US" sz="1200" dirty="0">
                          <a:effectLst/>
                        </a:rPr>
                        <a:t> Proc</a:t>
                      </a:r>
                      <a:endParaRPr lang="en-US" sz="12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8"/>
                  </a:ext>
                </a:extLst>
              </a:tr>
              <a:tr h="636888">
                <a:tc>
                  <a:txBody>
                    <a:bodyPr/>
                    <a:lstStyle/>
                    <a:p>
                      <a:pPr marL="0" marR="0">
                        <a:spcBef>
                          <a:spcPts val="0"/>
                        </a:spcBef>
                        <a:spcAft>
                          <a:spcPts val="800"/>
                        </a:spcAft>
                      </a:pPr>
                      <a:r>
                        <a:rPr lang="en-US" sz="1600">
                          <a:effectLst/>
                        </a:rPr>
                        <a:t>Competency 8 –Intervene with Individuals, Families, Groups, Organizations, and Communities </a:t>
                      </a:r>
                      <a:endParaRPr lang="en-US" sz="1600">
                        <a:effectLst/>
                        <a:latin typeface="Times New Roman" charset="0"/>
                        <a:ea typeface="Times New Roman" charset="0"/>
                      </a:endParaRPr>
                    </a:p>
                  </a:txBody>
                  <a:tcPr marL="68580" marR="68580" marT="0" marB="0"/>
                </a:tc>
                <a:tc vMerge="1">
                  <a:txBody>
                    <a:bodyPr/>
                    <a:lstStyle/>
                    <a:p>
                      <a:endParaRPr lang="en-US"/>
                    </a:p>
                  </a:txBody>
                  <a:tcPr/>
                </a:tc>
                <a:tc>
                  <a:txBody>
                    <a:bodyPr/>
                    <a:lstStyle/>
                    <a:p>
                      <a:pPr marL="0" marR="0" algn="ctr">
                        <a:lnSpc>
                          <a:spcPct val="115000"/>
                        </a:lnSpc>
                        <a:spcBef>
                          <a:spcPts val="0"/>
                        </a:spcBef>
                        <a:spcAft>
                          <a:spcPts val="0"/>
                        </a:spcAft>
                      </a:pPr>
                      <a:r>
                        <a:rPr lang="en-US" sz="1200" dirty="0">
                          <a:effectLst/>
                        </a:rPr>
                        <a:t>Skills</a:t>
                      </a:r>
                    </a:p>
                    <a:p>
                      <a:pPr marL="0" marR="0" algn="ctr">
                        <a:lnSpc>
                          <a:spcPct val="115000"/>
                        </a:lnSpc>
                        <a:spcBef>
                          <a:spcPts val="0"/>
                        </a:spcBef>
                        <a:spcAft>
                          <a:spcPts val="0"/>
                        </a:spcAft>
                      </a:pPr>
                      <a:r>
                        <a:rPr lang="en-US" sz="1200" dirty="0">
                          <a:effectLst/>
                        </a:rPr>
                        <a:t>Cog &amp; </a:t>
                      </a:r>
                      <a:r>
                        <a:rPr lang="en-US" sz="1200" dirty="0" err="1">
                          <a:effectLst/>
                        </a:rPr>
                        <a:t>Aff</a:t>
                      </a:r>
                      <a:r>
                        <a:rPr lang="en-US" sz="1200" dirty="0">
                          <a:effectLst/>
                        </a:rPr>
                        <a:t> Proc</a:t>
                      </a:r>
                      <a:endParaRPr lang="en-US" sz="12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9"/>
                  </a:ext>
                </a:extLst>
              </a:tr>
              <a:tr h="636888">
                <a:tc>
                  <a:txBody>
                    <a:bodyPr/>
                    <a:lstStyle/>
                    <a:p>
                      <a:pPr marL="0" marR="0">
                        <a:spcBef>
                          <a:spcPts val="0"/>
                        </a:spcBef>
                        <a:spcAft>
                          <a:spcPts val="800"/>
                        </a:spcAft>
                      </a:pPr>
                      <a:r>
                        <a:rPr lang="en-US" sz="1600">
                          <a:effectLst/>
                        </a:rPr>
                        <a:t>Competency 9 –Evaluate Practice with Individuals, Families, Groups, Organizations, and Communities</a:t>
                      </a:r>
                      <a:endParaRPr lang="en-US" sz="1600">
                        <a:effectLst/>
                        <a:latin typeface="Times New Roman" charset="0"/>
                        <a:ea typeface="Times New Roman" charset="0"/>
                      </a:endParaRPr>
                    </a:p>
                  </a:txBody>
                  <a:tcPr marL="68580" marR="68580" marT="0" marB="0"/>
                </a:tc>
                <a:tc vMerge="1">
                  <a:txBody>
                    <a:bodyPr/>
                    <a:lstStyle/>
                    <a:p>
                      <a:endParaRPr lang="en-US"/>
                    </a:p>
                  </a:txBody>
                  <a:tcPr/>
                </a:tc>
                <a:tc>
                  <a:txBody>
                    <a:bodyPr/>
                    <a:lstStyle/>
                    <a:p>
                      <a:pPr marL="0" marR="0" algn="ctr">
                        <a:lnSpc>
                          <a:spcPct val="115000"/>
                        </a:lnSpc>
                        <a:spcBef>
                          <a:spcPts val="0"/>
                        </a:spcBef>
                        <a:spcAft>
                          <a:spcPts val="0"/>
                        </a:spcAft>
                      </a:pPr>
                      <a:r>
                        <a:rPr lang="en-US" sz="1200" dirty="0">
                          <a:effectLst/>
                        </a:rPr>
                        <a:t>Skills</a:t>
                      </a:r>
                    </a:p>
                    <a:p>
                      <a:pPr marL="0" marR="0" algn="ctr">
                        <a:lnSpc>
                          <a:spcPct val="115000"/>
                        </a:lnSpc>
                        <a:spcBef>
                          <a:spcPts val="0"/>
                        </a:spcBef>
                        <a:spcAft>
                          <a:spcPts val="0"/>
                        </a:spcAft>
                      </a:pPr>
                      <a:r>
                        <a:rPr lang="en-US" sz="1200" dirty="0">
                          <a:effectLst/>
                        </a:rPr>
                        <a:t>Cog &amp; </a:t>
                      </a:r>
                      <a:r>
                        <a:rPr lang="en-US" sz="1200" dirty="0" err="1">
                          <a:effectLst/>
                        </a:rPr>
                        <a:t>Aff</a:t>
                      </a:r>
                      <a:r>
                        <a:rPr lang="en-US" sz="1200" dirty="0">
                          <a:effectLst/>
                        </a:rPr>
                        <a:t> Proc</a:t>
                      </a:r>
                      <a:endParaRPr lang="en-US" sz="12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5319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a:latin typeface="+mj-lt"/>
              </a:rPr>
              <a:t>Model Learning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1436330"/>
              </p:ext>
            </p:extLst>
          </p:nvPr>
        </p:nvGraphicFramePr>
        <p:xfrm>
          <a:off x="381000" y="1371600"/>
          <a:ext cx="8382000" cy="4648199"/>
        </p:xfrm>
        <a:graphic>
          <a:graphicData uri="http://schemas.openxmlformats.org/drawingml/2006/table">
            <a:tbl>
              <a:tblPr firstRow="1" firstCol="1" bandRow="1">
                <a:tableStyleId>{69CF1AB2-1976-4502-BF36-3FF5EA218861}</a:tableStyleId>
              </a:tblPr>
              <a:tblGrid>
                <a:gridCol w="2794000">
                  <a:extLst>
                    <a:ext uri="{9D8B030D-6E8A-4147-A177-3AD203B41FA5}">
                      <a16:colId xmlns:a16="http://schemas.microsoft.com/office/drawing/2014/main" val="20000"/>
                    </a:ext>
                  </a:extLst>
                </a:gridCol>
                <a:gridCol w="31496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546654">
                <a:tc gridSpan="3">
                  <a:txBody>
                    <a:bodyPr/>
                    <a:lstStyle/>
                    <a:p>
                      <a:pPr marL="0" marR="0">
                        <a:lnSpc>
                          <a:spcPct val="115000"/>
                        </a:lnSpc>
                        <a:spcBef>
                          <a:spcPts val="0"/>
                        </a:spcBef>
                        <a:spcAft>
                          <a:spcPts val="0"/>
                        </a:spcAft>
                      </a:pPr>
                      <a:r>
                        <a:rPr lang="en-US" sz="1400" dirty="0">
                          <a:effectLst/>
                        </a:rPr>
                        <a:t>Competency 1: Demonstrate Ethical and Professional Behavior Social</a:t>
                      </a:r>
                      <a:endParaRPr lang="en-US" sz="1400" dirty="0">
                        <a:effectLst/>
                        <a:latin typeface="Calibri" charset="0"/>
                        <a:ea typeface="Calibri" charset="0"/>
                        <a:cs typeface="Times New Roman" charset="0"/>
                      </a:endParaRPr>
                    </a:p>
                  </a:txBody>
                  <a:tcPr marL="46001" marR="4600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4436">
                <a:tc>
                  <a:txBody>
                    <a:bodyPr/>
                    <a:lstStyle/>
                    <a:p>
                      <a:pPr marL="0" marR="0">
                        <a:lnSpc>
                          <a:spcPct val="115000"/>
                        </a:lnSpc>
                        <a:spcBef>
                          <a:spcPts val="0"/>
                        </a:spcBef>
                        <a:spcAft>
                          <a:spcPts val="0"/>
                        </a:spcAft>
                      </a:pPr>
                      <a:r>
                        <a:rPr lang="en-US" sz="1400" b="1" dirty="0">
                          <a:effectLst/>
                        </a:rPr>
                        <a:t>Behaviors</a:t>
                      </a:r>
                      <a:endParaRPr lang="en-US" sz="1400" b="1" dirty="0">
                        <a:effectLst/>
                        <a:latin typeface="Calibri" charset="0"/>
                        <a:ea typeface="Calibri" charset="0"/>
                        <a:cs typeface="Times New Roman" charset="0"/>
                      </a:endParaRPr>
                    </a:p>
                  </a:txBody>
                  <a:tcPr marL="46001" marR="46001" marT="0" marB="0"/>
                </a:tc>
                <a:tc>
                  <a:txBody>
                    <a:bodyPr/>
                    <a:lstStyle/>
                    <a:p>
                      <a:pPr marL="0" marR="0">
                        <a:lnSpc>
                          <a:spcPct val="115000"/>
                        </a:lnSpc>
                        <a:spcBef>
                          <a:spcPts val="0"/>
                        </a:spcBef>
                        <a:spcAft>
                          <a:spcPts val="0"/>
                        </a:spcAft>
                      </a:pPr>
                      <a:r>
                        <a:rPr lang="en-US" sz="1400" b="1" dirty="0">
                          <a:effectLst/>
                        </a:rPr>
                        <a:t>Selected Task &amp; Activities</a:t>
                      </a:r>
                      <a:endParaRPr lang="en-US" sz="1400" b="1" dirty="0">
                        <a:effectLst/>
                        <a:latin typeface="Calibri" charset="0"/>
                        <a:ea typeface="Calibri" charset="0"/>
                        <a:cs typeface="Times New Roman" charset="0"/>
                      </a:endParaRPr>
                    </a:p>
                  </a:txBody>
                  <a:tcPr marL="46001" marR="46001" marT="0" marB="0"/>
                </a:tc>
                <a:tc>
                  <a:txBody>
                    <a:bodyPr/>
                    <a:lstStyle/>
                    <a:p>
                      <a:pPr marL="0" marR="0">
                        <a:lnSpc>
                          <a:spcPct val="115000"/>
                        </a:lnSpc>
                        <a:spcBef>
                          <a:spcPts val="0"/>
                        </a:spcBef>
                        <a:spcAft>
                          <a:spcPts val="0"/>
                        </a:spcAft>
                      </a:pPr>
                      <a:r>
                        <a:rPr lang="en-US" sz="1400" b="1" dirty="0">
                          <a:effectLst/>
                        </a:rPr>
                        <a:t>Methods of Evaluation</a:t>
                      </a:r>
                      <a:endParaRPr lang="en-US" sz="1400" b="1" dirty="0">
                        <a:effectLst/>
                        <a:latin typeface="Calibri" charset="0"/>
                        <a:ea typeface="Calibri" charset="0"/>
                        <a:cs typeface="Times New Roman" charset="0"/>
                      </a:endParaRPr>
                    </a:p>
                  </a:txBody>
                  <a:tcPr marL="46001" marR="46001" marT="0" marB="0"/>
                </a:tc>
                <a:extLst>
                  <a:ext uri="{0D108BD9-81ED-4DB2-BD59-A6C34878D82A}">
                    <a16:rowId xmlns:a16="http://schemas.microsoft.com/office/drawing/2014/main" val="10001"/>
                  </a:ext>
                </a:extLst>
              </a:tr>
              <a:tr h="1309307">
                <a:tc>
                  <a:txBody>
                    <a:bodyPr/>
                    <a:lstStyle/>
                    <a:p>
                      <a:pPr marL="0" marR="0">
                        <a:lnSpc>
                          <a:spcPct val="115000"/>
                        </a:lnSpc>
                        <a:spcBef>
                          <a:spcPts val="0"/>
                        </a:spcBef>
                        <a:spcAft>
                          <a:spcPts val="0"/>
                        </a:spcAft>
                      </a:pPr>
                      <a:r>
                        <a:rPr lang="en-US" sz="1100">
                          <a:effectLst/>
                        </a:rPr>
                        <a:t>Make ethical decisions by applying the standards of the NASW Code of Ethics, relevant laws and regulations, models for ethical decision-making, ethical conduct of research, and additional codes of ethics as appropriate to context;</a:t>
                      </a:r>
                      <a:endParaRPr lang="en-US" sz="1100">
                        <a:effectLst/>
                        <a:latin typeface="Calibri" charset="0"/>
                        <a:ea typeface="Calibri" charset="0"/>
                        <a:cs typeface="Times New Roman" charset="0"/>
                      </a:endParaRPr>
                    </a:p>
                  </a:txBody>
                  <a:tcPr marL="46001" marR="46001"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46001" marR="46001"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46001" marR="46001" marT="0" marB="0"/>
                </a:tc>
                <a:extLst>
                  <a:ext uri="{0D108BD9-81ED-4DB2-BD59-A6C34878D82A}">
                    <a16:rowId xmlns:a16="http://schemas.microsoft.com/office/drawing/2014/main" val="10002"/>
                  </a:ext>
                </a:extLst>
              </a:tr>
              <a:tr h="654653">
                <a:tc>
                  <a:txBody>
                    <a:bodyPr/>
                    <a:lstStyle/>
                    <a:p>
                      <a:pPr marL="0" marR="0">
                        <a:lnSpc>
                          <a:spcPct val="115000"/>
                        </a:lnSpc>
                        <a:spcBef>
                          <a:spcPts val="0"/>
                        </a:spcBef>
                        <a:spcAft>
                          <a:spcPts val="0"/>
                        </a:spcAft>
                      </a:pPr>
                      <a:r>
                        <a:rPr lang="en-US" sz="1100">
                          <a:effectLst/>
                        </a:rPr>
                        <a:t>use reflection and self-regulation to manage personal values and maintain professionalism in practice situations;</a:t>
                      </a:r>
                      <a:endParaRPr lang="en-US" sz="1100">
                        <a:effectLst/>
                        <a:latin typeface="Calibri" charset="0"/>
                        <a:ea typeface="Calibri" charset="0"/>
                        <a:cs typeface="Times New Roman" charset="0"/>
                      </a:endParaRPr>
                    </a:p>
                  </a:txBody>
                  <a:tcPr marL="46001" marR="46001"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46001" marR="46001"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46001" marR="46001" marT="0" marB="0"/>
                </a:tc>
                <a:extLst>
                  <a:ext uri="{0D108BD9-81ED-4DB2-BD59-A6C34878D82A}">
                    <a16:rowId xmlns:a16="http://schemas.microsoft.com/office/drawing/2014/main" val="10003"/>
                  </a:ext>
                </a:extLst>
              </a:tr>
              <a:tr h="654653">
                <a:tc>
                  <a:txBody>
                    <a:bodyPr/>
                    <a:lstStyle/>
                    <a:p>
                      <a:pPr marL="0" marR="0">
                        <a:lnSpc>
                          <a:spcPct val="115000"/>
                        </a:lnSpc>
                        <a:spcBef>
                          <a:spcPts val="0"/>
                        </a:spcBef>
                        <a:spcAft>
                          <a:spcPts val="0"/>
                        </a:spcAft>
                      </a:pPr>
                      <a:r>
                        <a:rPr lang="en-US" sz="1100" dirty="0">
                          <a:effectLst/>
                        </a:rPr>
                        <a:t>demonstrate professional demeanor in behavior; appearance; and oral, written, and electronic communication;</a:t>
                      </a:r>
                      <a:endParaRPr lang="en-US" sz="1100" dirty="0">
                        <a:effectLst/>
                        <a:latin typeface="Calibri" charset="0"/>
                        <a:ea typeface="Calibri" charset="0"/>
                        <a:cs typeface="Times New Roman" charset="0"/>
                      </a:endParaRPr>
                    </a:p>
                  </a:txBody>
                  <a:tcPr marL="46001" marR="46001"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46001" marR="46001" marT="0" marB="0"/>
                </a:tc>
                <a:tc>
                  <a:txBody>
                    <a:bodyPr/>
                    <a:lstStyle/>
                    <a:p>
                      <a:pPr marL="0" marR="0">
                        <a:lnSpc>
                          <a:spcPct val="115000"/>
                        </a:lnSpc>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46001" marR="46001" marT="0" marB="0"/>
                </a:tc>
                <a:extLst>
                  <a:ext uri="{0D108BD9-81ED-4DB2-BD59-A6C34878D82A}">
                    <a16:rowId xmlns:a16="http://schemas.microsoft.com/office/drawing/2014/main" val="10004"/>
                  </a:ext>
                </a:extLst>
              </a:tr>
              <a:tr h="654653">
                <a:tc>
                  <a:txBody>
                    <a:bodyPr/>
                    <a:lstStyle/>
                    <a:p>
                      <a:pPr marL="0" marR="0">
                        <a:lnSpc>
                          <a:spcPct val="115000"/>
                        </a:lnSpc>
                        <a:spcBef>
                          <a:spcPts val="0"/>
                        </a:spcBef>
                        <a:spcAft>
                          <a:spcPts val="0"/>
                        </a:spcAft>
                      </a:pPr>
                      <a:r>
                        <a:rPr lang="en-US" sz="1100">
                          <a:effectLst/>
                        </a:rPr>
                        <a:t>use technology ethically and appropriately to facilitate practice outcomes; and</a:t>
                      </a:r>
                      <a:endParaRPr lang="en-US" sz="1100">
                        <a:effectLst/>
                        <a:latin typeface="Calibri" charset="0"/>
                        <a:ea typeface="Calibri" charset="0"/>
                        <a:cs typeface="Times New Roman" charset="0"/>
                      </a:endParaRPr>
                    </a:p>
                  </a:txBody>
                  <a:tcPr marL="46001" marR="46001"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46001" marR="46001"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46001" marR="46001" marT="0" marB="0"/>
                </a:tc>
                <a:extLst>
                  <a:ext uri="{0D108BD9-81ED-4DB2-BD59-A6C34878D82A}">
                    <a16:rowId xmlns:a16="http://schemas.microsoft.com/office/drawing/2014/main" val="10005"/>
                  </a:ext>
                </a:extLst>
              </a:tr>
              <a:tr h="463843">
                <a:tc>
                  <a:txBody>
                    <a:bodyPr/>
                    <a:lstStyle/>
                    <a:p>
                      <a:pPr marL="0" marR="0">
                        <a:lnSpc>
                          <a:spcPct val="115000"/>
                        </a:lnSpc>
                        <a:spcBef>
                          <a:spcPts val="0"/>
                        </a:spcBef>
                        <a:spcAft>
                          <a:spcPts val="0"/>
                        </a:spcAft>
                      </a:pPr>
                      <a:r>
                        <a:rPr lang="en-US" sz="1100" dirty="0">
                          <a:effectLst/>
                        </a:rPr>
                        <a:t>use supervision and consultation to guide professional judgment and behavior.</a:t>
                      </a:r>
                      <a:endParaRPr lang="en-US" sz="1100" dirty="0">
                        <a:effectLst/>
                        <a:latin typeface="Calibri" charset="0"/>
                        <a:ea typeface="Calibri" charset="0"/>
                        <a:cs typeface="Times New Roman" charset="0"/>
                      </a:endParaRPr>
                    </a:p>
                  </a:txBody>
                  <a:tcPr marL="46001" marR="46001"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46001" marR="46001"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46001" marR="46001" marT="0" marB="0"/>
                </a:tc>
                <a:extLst>
                  <a:ext uri="{0D108BD9-81ED-4DB2-BD59-A6C34878D82A}">
                    <a16:rowId xmlns:a16="http://schemas.microsoft.com/office/drawing/2014/main" val="10006"/>
                  </a:ext>
                </a:extLst>
              </a:tr>
            </a:tbl>
          </a:graphicData>
        </a:graphic>
      </p:graphicFrame>
      <p:sp>
        <p:nvSpPr>
          <p:cNvPr id="6" name="TextBox 5"/>
          <p:cNvSpPr txBox="1"/>
          <p:nvPr/>
        </p:nvSpPr>
        <p:spPr>
          <a:xfrm>
            <a:off x="533400" y="6172200"/>
            <a:ext cx="8077200" cy="369332"/>
          </a:xfrm>
          <a:prstGeom prst="rect">
            <a:avLst/>
          </a:prstGeom>
          <a:noFill/>
        </p:spPr>
        <p:txBody>
          <a:bodyPr wrap="square" rtlCol="0">
            <a:spAutoFit/>
          </a:bodyPr>
          <a:lstStyle/>
          <a:p>
            <a:r>
              <a:rPr lang="en-US" dirty="0"/>
              <a:t>Complete Model Learning Plan available for $49.99 on Sweapinstruments.org  </a:t>
            </a:r>
          </a:p>
        </p:txBody>
      </p:sp>
    </p:spTree>
    <p:extLst>
      <p:ext uri="{BB962C8B-B14F-4D97-AF65-F5344CB8AC3E}">
        <p14:creationId xmlns:p14="http://schemas.microsoft.com/office/powerpoint/2010/main" val="2131512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mj-lt"/>
              </a:rPr>
              <a:t>Deconstruction of competencies for evaluation</a:t>
            </a:r>
          </a:p>
        </p:txBody>
      </p:sp>
      <p:sp>
        <p:nvSpPr>
          <p:cNvPr id="3" name="Content Placeholder 2"/>
          <p:cNvSpPr>
            <a:spLocks noGrp="1"/>
          </p:cNvSpPr>
          <p:nvPr>
            <p:ph idx="1"/>
          </p:nvPr>
        </p:nvSpPr>
        <p:spPr>
          <a:xfrm>
            <a:off x="457200" y="1828800"/>
            <a:ext cx="8458200" cy="4495800"/>
          </a:xfrm>
        </p:spPr>
        <p:txBody>
          <a:bodyPr>
            <a:normAutofit/>
          </a:bodyPr>
          <a:lstStyle/>
          <a:p>
            <a:r>
              <a:rPr lang="en-US" dirty="0">
                <a:solidFill>
                  <a:schemeClr val="tx1"/>
                </a:solidFill>
                <a:latin typeface="+mn-lt"/>
              </a:rPr>
              <a:t>From learning plan to evaluation</a:t>
            </a:r>
          </a:p>
          <a:p>
            <a:r>
              <a:rPr lang="en-US" dirty="0">
                <a:solidFill>
                  <a:schemeClr val="tx1"/>
                </a:solidFill>
                <a:latin typeface="+mn-lt"/>
              </a:rPr>
              <a:t>Increases the reliability and validity</a:t>
            </a:r>
          </a:p>
          <a:p>
            <a:endParaRPr lang="en-US" dirty="0">
              <a:solidFill>
                <a:schemeClr val="tx1"/>
              </a:solidFill>
              <a:latin typeface="+mn-lt"/>
            </a:endParaRPr>
          </a:p>
          <a:p>
            <a:pPr marL="0" indent="0">
              <a:buNone/>
            </a:pPr>
            <a:r>
              <a:rPr lang="en-US" dirty="0">
                <a:solidFill>
                  <a:schemeClr val="tx1"/>
                </a:solidFill>
                <a:latin typeface="+mn-lt"/>
              </a:rPr>
              <a:t>COMPETENCY ONE: </a:t>
            </a:r>
          </a:p>
          <a:p>
            <a:pPr marL="0" indent="0">
              <a:buNone/>
            </a:pPr>
            <a:r>
              <a:rPr lang="en-US" dirty="0">
                <a:solidFill>
                  <a:schemeClr val="tx1"/>
                </a:solidFill>
                <a:latin typeface="+mn-lt"/>
              </a:rPr>
              <a:t>Demonstrate Ethical and Professional Behavior</a:t>
            </a:r>
          </a:p>
          <a:p>
            <a:r>
              <a:rPr lang="en-US" dirty="0">
                <a:solidFill>
                  <a:schemeClr val="tx1"/>
                </a:solidFill>
                <a:latin typeface="+mn-lt"/>
              </a:rPr>
              <a:t>Intern demonstrates professional demeanor in </a:t>
            </a:r>
            <a:r>
              <a:rPr lang="en-US" b="1" dirty="0">
                <a:solidFill>
                  <a:schemeClr val="tx1"/>
                </a:solidFill>
                <a:latin typeface="+mn-lt"/>
              </a:rPr>
              <a:t>behavior</a:t>
            </a:r>
          </a:p>
          <a:p>
            <a:r>
              <a:rPr lang="en-US" dirty="0">
                <a:solidFill>
                  <a:schemeClr val="tx1"/>
                </a:solidFill>
                <a:latin typeface="+mn-lt"/>
              </a:rPr>
              <a:t>Intern demonstrates professional demeanor in </a:t>
            </a:r>
            <a:r>
              <a:rPr lang="en-US" b="1" dirty="0">
                <a:solidFill>
                  <a:schemeClr val="tx1"/>
                </a:solidFill>
                <a:latin typeface="+mn-lt"/>
              </a:rPr>
              <a:t>appearance</a:t>
            </a:r>
          </a:p>
          <a:p>
            <a:r>
              <a:rPr lang="en-US" dirty="0">
                <a:solidFill>
                  <a:schemeClr val="tx1"/>
                </a:solidFill>
                <a:latin typeface="+mn-lt"/>
              </a:rPr>
              <a:t>Intern demonstrates professional demeanor in </a:t>
            </a:r>
            <a:r>
              <a:rPr lang="en-US" b="1" dirty="0">
                <a:solidFill>
                  <a:schemeClr val="tx1"/>
                </a:solidFill>
                <a:latin typeface="+mn-lt"/>
              </a:rPr>
              <a:t>oral </a:t>
            </a:r>
            <a:r>
              <a:rPr lang="en-US" dirty="0">
                <a:solidFill>
                  <a:schemeClr val="tx1"/>
                </a:solidFill>
                <a:latin typeface="+mn-lt"/>
              </a:rPr>
              <a:t>communication</a:t>
            </a:r>
          </a:p>
          <a:p>
            <a:r>
              <a:rPr lang="en-US" dirty="0">
                <a:solidFill>
                  <a:schemeClr val="tx1"/>
                </a:solidFill>
                <a:latin typeface="+mn-lt"/>
              </a:rPr>
              <a:t>Etc…</a:t>
            </a:r>
          </a:p>
        </p:txBody>
      </p:sp>
    </p:spTree>
    <p:extLst>
      <p:ext uri="{BB962C8B-B14F-4D97-AF65-F5344CB8AC3E}">
        <p14:creationId xmlns:p14="http://schemas.microsoft.com/office/powerpoint/2010/main" val="3972320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b="1" dirty="0">
                <a:latin typeface="+mj-lt"/>
              </a:rPr>
              <a:t>FPPAI Reports </a:t>
            </a:r>
          </a:p>
        </p:txBody>
      </p:sp>
      <p:sp>
        <p:nvSpPr>
          <p:cNvPr id="3" name="Content Placeholder 2"/>
          <p:cNvSpPr>
            <a:spLocks noGrp="1"/>
          </p:cNvSpPr>
          <p:nvPr>
            <p:ph idx="1"/>
          </p:nvPr>
        </p:nvSpPr>
        <p:spPr>
          <a:xfrm>
            <a:off x="457200" y="1600200"/>
            <a:ext cx="8229600" cy="4724400"/>
          </a:xfrm>
        </p:spPr>
        <p:txBody>
          <a:bodyPr/>
          <a:lstStyle/>
          <a:p>
            <a:r>
              <a:rPr lang="en-US" dirty="0">
                <a:solidFill>
                  <a:schemeClr val="tx1"/>
                </a:solidFill>
                <a:latin typeface="+mn-lt"/>
              </a:rPr>
              <a:t>Individual Student Report</a:t>
            </a:r>
          </a:p>
          <a:p>
            <a:pPr lvl="1"/>
            <a:r>
              <a:rPr lang="en-US" dirty="0">
                <a:solidFill>
                  <a:schemeClr val="tx1"/>
                </a:solidFill>
                <a:latin typeface="+mn-lt"/>
              </a:rPr>
              <a:t>Can be printed out for student and field instructor to retain copies.</a:t>
            </a:r>
          </a:p>
          <a:p>
            <a:pPr lvl="1"/>
            <a:r>
              <a:rPr lang="en-US" dirty="0">
                <a:solidFill>
                  <a:schemeClr val="tx1"/>
                </a:solidFill>
                <a:latin typeface="+mn-lt"/>
              </a:rPr>
              <a:t>Can be saved as pdf for electronic records.</a:t>
            </a:r>
          </a:p>
          <a:p>
            <a:pPr lvl="1"/>
            <a:endParaRPr lang="en-US" dirty="0">
              <a:solidFill>
                <a:schemeClr val="tx1"/>
              </a:solidFill>
              <a:latin typeface="+mn-lt"/>
            </a:endParaRPr>
          </a:p>
          <a:p>
            <a:r>
              <a:rPr lang="en-US" dirty="0">
                <a:solidFill>
                  <a:schemeClr val="tx1"/>
                </a:solidFill>
                <a:latin typeface="+mn-lt"/>
              </a:rPr>
              <a:t>Aggregated Report </a:t>
            </a:r>
          </a:p>
          <a:p>
            <a:pPr lvl="1"/>
            <a:r>
              <a:rPr lang="en-US" sz="2000" dirty="0">
                <a:solidFill>
                  <a:schemeClr val="tx1"/>
                </a:solidFill>
                <a:latin typeface="+mn-lt"/>
              </a:rPr>
              <a:t>Includes scores for individual behaviors/items under each competency, </a:t>
            </a:r>
          </a:p>
          <a:p>
            <a:pPr lvl="1"/>
            <a:r>
              <a:rPr lang="en-US" sz="2000" dirty="0">
                <a:solidFill>
                  <a:schemeClr val="tx1"/>
                </a:solidFill>
                <a:latin typeface="+mn-lt"/>
              </a:rPr>
              <a:t>Full scale score for each competency, and </a:t>
            </a:r>
          </a:p>
          <a:p>
            <a:pPr lvl="1"/>
            <a:r>
              <a:rPr lang="en-US" sz="2000" dirty="0">
                <a:solidFill>
                  <a:schemeClr val="tx1"/>
                </a:solidFill>
                <a:latin typeface="+mn-lt"/>
              </a:rPr>
              <a:t>Scores at the competency level that reflect at least one dimension (values, skills, and/or cognitive and affective processes) for each competency</a:t>
            </a:r>
          </a:p>
        </p:txBody>
      </p:sp>
    </p:spTree>
    <p:extLst>
      <p:ext uri="{BB962C8B-B14F-4D97-AF65-F5344CB8AC3E}">
        <p14:creationId xmlns:p14="http://schemas.microsoft.com/office/powerpoint/2010/main" val="563658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mj-lt"/>
              </a:rPr>
              <a:t>Two formats: </a:t>
            </a:r>
            <a:br>
              <a:rPr lang="en-US" sz="4400" b="1" dirty="0">
                <a:latin typeface="+mj-lt"/>
              </a:rPr>
            </a:br>
            <a:r>
              <a:rPr lang="en-US" sz="4400" b="1" dirty="0">
                <a:latin typeface="+mj-lt"/>
              </a:rPr>
              <a:t>Reporting in an instant!</a:t>
            </a:r>
          </a:p>
        </p:txBody>
      </p:sp>
      <p:pic>
        <p:nvPicPr>
          <p:cNvPr id="4" name="Content Placeholder 3" descr="To Infinity and Beyond! by RodrigoDiazAravena on DeviantAr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1" y="1981200"/>
            <a:ext cx="4800600" cy="3285745"/>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3581400"/>
            <a:ext cx="4629150" cy="3086100"/>
          </a:xfrm>
          <a:prstGeom prst="rect">
            <a:avLst/>
          </a:prstGeom>
        </p:spPr>
      </p:pic>
      <p:sp>
        <p:nvSpPr>
          <p:cNvPr id="3" name="TextBox 2"/>
          <p:cNvSpPr txBox="1"/>
          <p:nvPr/>
        </p:nvSpPr>
        <p:spPr>
          <a:xfrm>
            <a:off x="304801" y="5278613"/>
            <a:ext cx="1524000" cy="369332"/>
          </a:xfrm>
          <a:prstGeom prst="rect">
            <a:avLst/>
          </a:prstGeom>
          <a:noFill/>
        </p:spPr>
        <p:txBody>
          <a:bodyPr wrap="square" rtlCol="0">
            <a:spAutoFit/>
          </a:bodyPr>
          <a:lstStyle/>
          <a:p>
            <a:r>
              <a:rPr lang="en-US" dirty="0"/>
              <a:t>Online</a:t>
            </a:r>
          </a:p>
        </p:txBody>
      </p:sp>
      <p:sp>
        <p:nvSpPr>
          <p:cNvPr id="5" name="TextBox 4"/>
          <p:cNvSpPr txBox="1"/>
          <p:nvPr/>
        </p:nvSpPr>
        <p:spPr>
          <a:xfrm>
            <a:off x="8077200" y="3200400"/>
            <a:ext cx="773673" cy="369332"/>
          </a:xfrm>
          <a:prstGeom prst="rect">
            <a:avLst/>
          </a:prstGeom>
          <a:noFill/>
        </p:spPr>
        <p:txBody>
          <a:bodyPr wrap="none" rtlCol="0">
            <a:spAutoFit/>
          </a:bodyPr>
          <a:lstStyle/>
          <a:p>
            <a:r>
              <a:rPr lang="en-US" dirty="0"/>
              <a:t>Paper</a:t>
            </a:r>
          </a:p>
        </p:txBody>
      </p:sp>
    </p:spTree>
    <p:extLst>
      <p:ext uri="{BB962C8B-B14F-4D97-AF65-F5344CB8AC3E}">
        <p14:creationId xmlns:p14="http://schemas.microsoft.com/office/powerpoint/2010/main" val="4029810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mj-lt"/>
              </a:rPr>
              <a:t>FFPAI</a:t>
            </a:r>
            <a:br>
              <a:rPr lang="en-US" dirty="0">
                <a:latin typeface="+mj-lt"/>
              </a:rPr>
            </a:br>
            <a:r>
              <a:rPr lang="en-US" dirty="0">
                <a:latin typeface="+mj-lt"/>
              </a:rPr>
              <a:t>Overview</a:t>
            </a:r>
          </a:p>
        </p:txBody>
      </p:sp>
      <p:sp>
        <p:nvSpPr>
          <p:cNvPr id="5" name="Subtitle 4"/>
          <p:cNvSpPr>
            <a:spLocks noGrp="1"/>
          </p:cNvSpPr>
          <p:nvPr>
            <p:ph type="subTitle" idx="1"/>
          </p:nvPr>
        </p:nvSpPr>
        <p:spPr/>
        <p:txBody>
          <a:bodyPr/>
          <a:lstStyle/>
          <a:p>
            <a:r>
              <a:rPr lang="en-US" dirty="0">
                <a:latin typeface="+mn-lt"/>
              </a:rPr>
              <a:t>Instrument</a:t>
            </a:r>
          </a:p>
          <a:p>
            <a:r>
              <a:rPr lang="en-US" dirty="0">
                <a:latin typeface="+mn-lt"/>
              </a:rPr>
              <a:t>Reports </a:t>
            </a:r>
          </a:p>
        </p:txBody>
      </p:sp>
    </p:spTree>
    <p:extLst>
      <p:ext uri="{BB962C8B-B14F-4D97-AF65-F5344CB8AC3E}">
        <p14:creationId xmlns:p14="http://schemas.microsoft.com/office/powerpoint/2010/main" val="3503498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nSpc>
                <a:spcPct val="80000"/>
              </a:lnSpc>
            </a:pPr>
            <a:r>
              <a:rPr lang="en-US" sz="3200" b="1" cap="small" dirty="0">
                <a:solidFill>
                  <a:schemeClr val="bg2">
                    <a:lumMod val="50000"/>
                  </a:schemeClr>
                </a:solidFill>
                <a:effectLst>
                  <a:outerShdw dir="2700000" algn="tl">
                    <a:srgbClr val="000000">
                      <a:alpha val="43137"/>
                    </a:srgbClr>
                  </a:outerShdw>
                </a:effectLst>
                <a:latin typeface="+mj-lt"/>
              </a:rPr>
              <a:t>New FPPAI Scale (2015)</a:t>
            </a:r>
            <a:endParaRPr lang="en-US" dirty="0">
              <a:latin typeface="+mj-lt"/>
            </a:endParaRPr>
          </a:p>
        </p:txBody>
      </p:sp>
      <p:sp>
        <p:nvSpPr>
          <p:cNvPr id="3" name="Content Placeholder 2"/>
          <p:cNvSpPr>
            <a:spLocks noGrp="1"/>
          </p:cNvSpPr>
          <p:nvPr>
            <p:ph idx="1"/>
          </p:nvPr>
        </p:nvSpPr>
        <p:spPr>
          <a:xfrm>
            <a:off x="457200" y="1295401"/>
            <a:ext cx="8229600" cy="1142999"/>
          </a:xfrm>
        </p:spPr>
        <p:txBody>
          <a:bodyPr>
            <a:normAutofit/>
          </a:bodyPr>
          <a:lstStyle/>
          <a:p>
            <a:r>
              <a:rPr lang="en-US" sz="2000" dirty="0">
                <a:solidFill>
                  <a:schemeClr val="tx1"/>
                </a:solidFill>
              </a:rPr>
              <a:t>5 point Likert scale</a:t>
            </a:r>
          </a:p>
          <a:p>
            <a:r>
              <a:rPr lang="en-US" sz="2000" dirty="0">
                <a:solidFill>
                  <a:schemeClr val="tx1"/>
                </a:solidFill>
              </a:rPr>
              <a:t>Description and Definition provided</a:t>
            </a:r>
          </a:p>
          <a:p>
            <a:r>
              <a:rPr lang="en-US" sz="2000" dirty="0">
                <a:solidFill>
                  <a:schemeClr val="tx1"/>
                </a:solidFill>
              </a:rPr>
              <a:t>Used for each deconstructed competency</a:t>
            </a:r>
          </a:p>
          <a:p>
            <a:pPr marL="0" indent="0">
              <a:buNone/>
            </a:pPr>
            <a:endParaRPr lang="en-US" sz="2000" dirty="0">
              <a:solidFill>
                <a:schemeClr val="tx1"/>
              </a:solidFill>
            </a:endParaRPr>
          </a:p>
          <a:p>
            <a:pPr marL="0" indent="0">
              <a:buNone/>
            </a:pPr>
            <a:endParaRPr lang="en-US" sz="2000" dirty="0">
              <a:solidFill>
                <a:schemeClr val="tx1"/>
              </a:solidFill>
            </a:endParaRPr>
          </a:p>
        </p:txBody>
      </p:sp>
      <p:pic>
        <p:nvPicPr>
          <p:cNvPr id="5" name="Content Placeholder 8" descr="5pointscale-fppai.png"/>
          <p:cNvPicPr>
            <a:picLocks noChangeAspect="1"/>
          </p:cNvPicPr>
          <p:nvPr/>
        </p:nvPicPr>
        <p:blipFill rotWithShape="1">
          <a:blip r:embed="rId3">
            <a:extLst>
              <a:ext uri="{28A0092B-C50C-407E-A947-70E740481C1C}">
                <a14:useLocalDpi xmlns:a14="http://schemas.microsoft.com/office/drawing/2010/main" val="0"/>
              </a:ext>
            </a:extLst>
          </a:blip>
          <a:srcRect t="-409" r="862" b="740"/>
          <a:stretch/>
        </p:blipFill>
        <p:spPr>
          <a:xfrm>
            <a:off x="348711" y="2438400"/>
            <a:ext cx="8446578" cy="4333462"/>
          </a:xfrm>
          <a:prstGeom prst="rect">
            <a:avLst/>
          </a:prstGeom>
        </p:spPr>
      </p:pic>
    </p:spTree>
    <p:extLst>
      <p:ext uri="{BB962C8B-B14F-4D97-AF65-F5344CB8AC3E}">
        <p14:creationId xmlns:p14="http://schemas.microsoft.com/office/powerpoint/2010/main" val="74761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62000" y="152400"/>
            <a:ext cx="7543800" cy="990601"/>
          </a:xfrm>
          <a:prstGeom prst="rect">
            <a:avLst/>
          </a:prstGeom>
        </p:spPr>
        <p:txBody>
          <a:bodyPr vert="horz" lIns="100584" tIns="45720" rIns="91440" bIns="45720" rtlCol="0" anchor="b">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lnSpc>
                <a:spcPct val="80000"/>
              </a:lnSpc>
              <a:spcBef>
                <a:spcPct val="0"/>
              </a:spcBef>
              <a:buFontTx/>
              <a:buNone/>
            </a:pPr>
            <a:endParaRPr lang="en-US" sz="500" dirty="0"/>
          </a:p>
          <a:p>
            <a:pPr marL="0" indent="0" algn="ctr">
              <a:lnSpc>
                <a:spcPct val="80000"/>
              </a:lnSpc>
              <a:spcBef>
                <a:spcPct val="0"/>
              </a:spcBef>
              <a:buFontTx/>
              <a:buNone/>
            </a:pPr>
            <a:r>
              <a:rPr lang="en-US" sz="4400" b="1" cap="small" dirty="0">
                <a:solidFill>
                  <a:srgbClr val="0070C0"/>
                </a:solidFill>
                <a:effectLst>
                  <a:outerShdw blurRad="38100" dist="38100" dir="2700000" algn="tl">
                    <a:srgbClr val="000000">
                      <a:alpha val="43137"/>
                    </a:srgbClr>
                  </a:outerShdw>
                </a:effectLst>
              </a:rPr>
              <a:t>What is SWEAP?</a:t>
            </a:r>
            <a:endParaRPr lang="en-US" sz="4000" cap="small" dirty="0">
              <a:solidFill>
                <a:srgbClr val="0070C0"/>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228600" y="1600200"/>
            <a:ext cx="8534400" cy="4525963"/>
          </a:xfrm>
        </p:spPr>
        <p:txBody>
          <a:bodyPr>
            <a:normAutofit/>
          </a:bodyPr>
          <a:lstStyle/>
          <a:p>
            <a:r>
              <a:rPr lang="en-US" dirty="0">
                <a:solidFill>
                  <a:schemeClr val="tx1"/>
                </a:solidFill>
                <a:latin typeface="+mn-lt"/>
              </a:rPr>
              <a:t>SWEAP is committed to providing the highest quality assessment instruments </a:t>
            </a:r>
          </a:p>
          <a:p>
            <a:pPr marL="0" indent="0">
              <a:buNone/>
            </a:pPr>
            <a:endParaRPr lang="en-US" dirty="0">
              <a:solidFill>
                <a:schemeClr val="tx1"/>
              </a:solidFill>
              <a:latin typeface="+mn-lt"/>
            </a:endParaRPr>
          </a:p>
          <a:p>
            <a:r>
              <a:rPr lang="en-US" dirty="0">
                <a:solidFill>
                  <a:schemeClr val="tx1"/>
                </a:solidFill>
                <a:latin typeface="+mn-lt"/>
              </a:rPr>
              <a:t>SWEAP instruments are designed to be responsive to the 2015 EPAS of the Council on Social Work Education (CSWE)</a:t>
            </a:r>
          </a:p>
          <a:p>
            <a:pPr marL="0" indent="0">
              <a:buNone/>
            </a:pPr>
            <a:endParaRPr lang="en-US" dirty="0">
              <a:solidFill>
                <a:schemeClr val="tx1"/>
              </a:solidFill>
              <a:latin typeface="+mn-lt"/>
            </a:endParaRPr>
          </a:p>
          <a:p>
            <a:r>
              <a:rPr lang="en-US" dirty="0">
                <a:solidFill>
                  <a:schemeClr val="tx1"/>
                </a:solidFill>
                <a:latin typeface="+mn-lt"/>
              </a:rPr>
              <a:t>However, each social work program is individually responsible for appropriately reporting and interpreting data provided through SWEAP instruments to CSWE.</a:t>
            </a:r>
          </a:p>
        </p:txBody>
      </p:sp>
    </p:spTree>
    <p:extLst>
      <p:ext uri="{BB962C8B-B14F-4D97-AF65-F5344CB8AC3E}">
        <p14:creationId xmlns:p14="http://schemas.microsoft.com/office/powerpoint/2010/main" val="662063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3490" t="16853" r="17090" b="10981"/>
          <a:stretch/>
        </p:blipFill>
        <p:spPr>
          <a:xfrm>
            <a:off x="381000" y="1574462"/>
            <a:ext cx="8305800" cy="4854258"/>
          </a:xfrm>
          <a:prstGeom prst="rect">
            <a:avLst/>
          </a:prstGeom>
        </p:spPr>
      </p:pic>
      <p:sp>
        <p:nvSpPr>
          <p:cNvPr id="4" name="Title 1"/>
          <p:cNvSpPr>
            <a:spLocks noGrp="1"/>
          </p:cNvSpPr>
          <p:nvPr>
            <p:ph type="title"/>
          </p:nvPr>
        </p:nvSpPr>
        <p:spPr>
          <a:xfrm>
            <a:off x="457200" y="0"/>
            <a:ext cx="8229600" cy="1600200"/>
          </a:xfrm>
        </p:spPr>
        <p:txBody>
          <a:bodyPr/>
          <a:lstStyle/>
          <a:p>
            <a:r>
              <a:rPr lang="en-US" sz="4400" b="1" dirty="0"/>
              <a:t>FPPAI Question Example (online)</a:t>
            </a:r>
          </a:p>
        </p:txBody>
      </p:sp>
    </p:spTree>
    <p:extLst>
      <p:ext uri="{BB962C8B-B14F-4D97-AF65-F5344CB8AC3E}">
        <p14:creationId xmlns:p14="http://schemas.microsoft.com/office/powerpoint/2010/main" val="3695219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7200" y="4541064"/>
            <a:ext cx="8534400" cy="1859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8599" y="1714454"/>
            <a:ext cx="8889648" cy="236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345122"/>
          </a:xfrm>
        </p:spPr>
        <p:txBody>
          <a:bodyPr/>
          <a:lstStyle/>
          <a:p>
            <a:r>
              <a:rPr lang="en-US" dirty="0"/>
              <a:t>FPPAI Sample Report</a:t>
            </a:r>
          </a:p>
        </p:txBody>
      </p:sp>
      <p:sp>
        <p:nvSpPr>
          <p:cNvPr id="7" name="TextBox 6"/>
          <p:cNvSpPr txBox="1"/>
          <p:nvPr/>
        </p:nvSpPr>
        <p:spPr>
          <a:xfrm>
            <a:off x="228600" y="1345122"/>
            <a:ext cx="2743200" cy="369332"/>
          </a:xfrm>
          <a:prstGeom prst="rect">
            <a:avLst/>
          </a:prstGeom>
          <a:noFill/>
        </p:spPr>
        <p:txBody>
          <a:bodyPr wrap="square" rtlCol="0">
            <a:spAutoFit/>
          </a:bodyPr>
          <a:lstStyle/>
          <a:p>
            <a:r>
              <a:rPr lang="en-US" dirty="0"/>
              <a:t>Competency Level</a:t>
            </a:r>
          </a:p>
        </p:txBody>
      </p:sp>
      <p:sp>
        <p:nvSpPr>
          <p:cNvPr id="8" name="TextBox 7"/>
          <p:cNvSpPr txBox="1"/>
          <p:nvPr/>
        </p:nvSpPr>
        <p:spPr>
          <a:xfrm>
            <a:off x="609600" y="4171732"/>
            <a:ext cx="2743200" cy="369332"/>
          </a:xfrm>
          <a:prstGeom prst="rect">
            <a:avLst/>
          </a:prstGeom>
          <a:noFill/>
        </p:spPr>
        <p:txBody>
          <a:bodyPr wrap="square" rtlCol="0">
            <a:spAutoFit/>
          </a:bodyPr>
          <a:lstStyle/>
          <a:p>
            <a:r>
              <a:rPr lang="en-US" dirty="0"/>
              <a:t>Dimension Level</a:t>
            </a:r>
          </a:p>
        </p:txBody>
      </p:sp>
      <p:graphicFrame>
        <p:nvGraphicFramePr>
          <p:cNvPr id="11" name="Table 10"/>
          <p:cNvGraphicFramePr>
            <a:graphicFrameLocks noGrp="1"/>
          </p:cNvGraphicFramePr>
          <p:nvPr>
            <p:extLst>
              <p:ext uri="{D42A27DB-BD31-4B8C-83A1-F6EECF244321}">
                <p14:modId xmlns:p14="http://schemas.microsoft.com/office/powerpoint/2010/main" val="818634425"/>
              </p:ext>
            </p:extLst>
          </p:nvPr>
        </p:nvGraphicFramePr>
        <p:xfrm>
          <a:off x="342900" y="1805607"/>
          <a:ext cx="8648700" cy="2187574"/>
        </p:xfrm>
        <a:graphic>
          <a:graphicData uri="http://schemas.openxmlformats.org/drawingml/2006/table">
            <a:tbl>
              <a:tblPr firstRow="1" firstCol="1" bandRow="1"/>
              <a:tblGrid>
                <a:gridCol w="5802998">
                  <a:extLst>
                    <a:ext uri="{9D8B030D-6E8A-4147-A177-3AD203B41FA5}">
                      <a16:colId xmlns:a16="http://schemas.microsoft.com/office/drawing/2014/main" val="432143871"/>
                    </a:ext>
                  </a:extLst>
                </a:gridCol>
                <a:gridCol w="892770">
                  <a:extLst>
                    <a:ext uri="{9D8B030D-6E8A-4147-A177-3AD203B41FA5}">
                      <a16:colId xmlns:a16="http://schemas.microsoft.com/office/drawing/2014/main" val="1325030152"/>
                    </a:ext>
                  </a:extLst>
                </a:gridCol>
                <a:gridCol w="948567">
                  <a:extLst>
                    <a:ext uri="{9D8B030D-6E8A-4147-A177-3AD203B41FA5}">
                      <a16:colId xmlns:a16="http://schemas.microsoft.com/office/drawing/2014/main" val="1721589046"/>
                    </a:ext>
                  </a:extLst>
                </a:gridCol>
                <a:gridCol w="1004365">
                  <a:extLst>
                    <a:ext uri="{9D8B030D-6E8A-4147-A177-3AD203B41FA5}">
                      <a16:colId xmlns:a16="http://schemas.microsoft.com/office/drawing/2014/main" val="397795227"/>
                    </a:ext>
                  </a:extLst>
                </a:gridCol>
              </a:tblGrid>
              <a:tr h="192343">
                <a:tc gridSpan="4">
                  <a:txBody>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2.1.6 - Engage with Individuals, Families, Groups, Organizations, and Communities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3046269"/>
                  </a:ext>
                </a:extLst>
              </a:tr>
              <a:tr h="329731">
                <a:tc>
                  <a:txBody>
                    <a:bodyPr/>
                    <a:lstStyle/>
                    <a:p>
                      <a:pPr marL="0" marR="0">
                        <a:spcBef>
                          <a:spcPts val="0"/>
                        </a:spcBef>
                        <a:spcAft>
                          <a:spcPts val="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Competency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100" b="1">
                          <a:effectLst/>
                          <a:latin typeface="Times New Roman" panose="02020603050405020304" pitchFamily="18" charset="0"/>
                          <a:ea typeface="Calibri" panose="020F0502020204030204" pitchFamily="34" charset="0"/>
                          <a:cs typeface="Times New Roman" panose="02020603050405020304" pitchFamily="18" charset="0"/>
                        </a:rPr>
                        <a:t>Average Score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100" b="1">
                          <a:effectLst/>
                          <a:latin typeface="Times New Roman" panose="02020603050405020304" pitchFamily="18" charset="0"/>
                          <a:ea typeface="Calibri" panose="020F0502020204030204" pitchFamily="34" charset="0"/>
                          <a:cs typeface="Times New Roman" panose="02020603050405020304" pitchFamily="18" charset="0"/>
                        </a:rPr>
                        <a:t># meeting competency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100" b="1">
                          <a:effectLst/>
                          <a:latin typeface="Times New Roman" panose="02020603050405020304" pitchFamily="18" charset="0"/>
                          <a:ea typeface="Calibri" panose="020F0502020204030204" pitchFamily="34" charset="0"/>
                          <a:cs typeface="Times New Roman" panose="02020603050405020304" pitchFamily="18" charset="0"/>
                        </a:rPr>
                        <a:t># exceeding competency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26650944"/>
                  </a:ext>
                </a:extLst>
              </a:tr>
              <a:tr h="577029">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Intern applies knowledge of human behavior and the social environment, person-in-environment, and other multidisciplinary theoretical frameworks to engage with clients and constituencies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4.33 / 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3 (100%)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2 (100%)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385627"/>
                  </a:ext>
                </a:extLst>
              </a:tr>
              <a:tr h="384687">
                <a:tc>
                  <a:txBody>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Intern uses empathy, re</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fl</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ection, and interpersonal skills to e</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ff</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ectively engage diverse clients and constituencies.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4.33 / 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76717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3 (100%)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2 (100%)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913747"/>
                  </a:ext>
                </a:extLst>
              </a:tr>
              <a:tr h="267334">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Total Section Score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4.33 / 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76717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n/a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n/a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851183432"/>
                  </a:ext>
                </a:extLst>
              </a:tr>
              <a:tr h="192343">
                <a:tc>
                  <a:txBody>
                    <a:bodyPr/>
                    <a:lstStyle/>
                    <a:p>
                      <a:pPr marL="0" marR="0">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Total Section - Number of Students </a:t>
                      </a:r>
                      <a:r>
                        <a:rPr lang="en-US" sz="1100" b="1">
                          <a:effectLst/>
                          <a:latin typeface="Times New Roman" panose="02020603050405020304" pitchFamily="18" charset="0"/>
                          <a:ea typeface="Calibri" panose="020F0502020204030204" pitchFamily="34" charset="0"/>
                          <a:cs typeface="Times New Roman" panose="02020603050405020304" pitchFamily="18" charset="0"/>
                        </a:rPr>
                        <a:t>Meeting</a:t>
                      </a:r>
                      <a:r>
                        <a:rPr lang="en-US" sz="1100">
                          <a:effectLst/>
                          <a:latin typeface="Times New Roman" panose="02020603050405020304" pitchFamily="18" charset="0"/>
                          <a:ea typeface="Calibri" panose="020F0502020204030204" pitchFamily="34" charset="0"/>
                          <a:cs typeface="Times New Roman" panose="02020603050405020304" pitchFamily="18" charset="0"/>
                        </a:rPr>
                        <a:t> All Competency Benchmarks (3=competent)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n/a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76717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3 (100%)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n/a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862776"/>
                  </a:ext>
                </a:extLst>
              </a:tr>
              <a:tr h="192343">
                <a:tc>
                  <a:txBody>
                    <a:bodyPr/>
                    <a:lstStyle/>
                    <a:p>
                      <a:pPr marL="0" marR="0">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Total Section - Number of Students </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Exceeding</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All Competency Benchmarks (3=competent)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n/a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76717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n/a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2 (100%)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530504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997949605"/>
              </p:ext>
            </p:extLst>
          </p:nvPr>
        </p:nvGraphicFramePr>
        <p:xfrm>
          <a:off x="609600" y="4632217"/>
          <a:ext cx="8229599" cy="1606394"/>
        </p:xfrm>
        <a:graphic>
          <a:graphicData uri="http://schemas.openxmlformats.org/drawingml/2006/table">
            <a:tbl>
              <a:tblPr firstRow="1" firstCol="1" bandRow="1"/>
              <a:tblGrid>
                <a:gridCol w="5521796">
                  <a:extLst>
                    <a:ext uri="{9D8B030D-6E8A-4147-A177-3AD203B41FA5}">
                      <a16:colId xmlns:a16="http://schemas.microsoft.com/office/drawing/2014/main" val="2871407334"/>
                    </a:ext>
                  </a:extLst>
                </a:gridCol>
                <a:gridCol w="849507">
                  <a:extLst>
                    <a:ext uri="{9D8B030D-6E8A-4147-A177-3AD203B41FA5}">
                      <a16:colId xmlns:a16="http://schemas.microsoft.com/office/drawing/2014/main" val="3785315779"/>
                    </a:ext>
                  </a:extLst>
                </a:gridCol>
                <a:gridCol w="902601">
                  <a:extLst>
                    <a:ext uri="{9D8B030D-6E8A-4147-A177-3AD203B41FA5}">
                      <a16:colId xmlns:a16="http://schemas.microsoft.com/office/drawing/2014/main" val="381069214"/>
                    </a:ext>
                  </a:extLst>
                </a:gridCol>
                <a:gridCol w="955695">
                  <a:extLst>
                    <a:ext uri="{9D8B030D-6E8A-4147-A177-3AD203B41FA5}">
                      <a16:colId xmlns:a16="http://schemas.microsoft.com/office/drawing/2014/main" val="3738318763"/>
                    </a:ext>
                  </a:extLst>
                </a:gridCol>
              </a:tblGrid>
              <a:tr h="198218">
                <a:tc gridSpan="4">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Skills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5431153"/>
                  </a:ext>
                </a:extLst>
              </a:tr>
              <a:tr h="339803">
                <a:tc>
                  <a:txBody>
                    <a:bodyPr/>
                    <a:lstStyle/>
                    <a:p>
                      <a:pPr marL="0" marR="0">
                        <a:spcBef>
                          <a:spcPts val="0"/>
                        </a:spcBef>
                        <a:spcAft>
                          <a:spcPts val="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Competency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100" b="1">
                          <a:effectLst/>
                          <a:latin typeface="Times New Roman" panose="02020603050405020304" pitchFamily="18" charset="0"/>
                          <a:ea typeface="Calibri" panose="020F0502020204030204" pitchFamily="34" charset="0"/>
                          <a:cs typeface="Times New Roman" panose="02020603050405020304" pitchFamily="18" charset="0"/>
                        </a:rPr>
                        <a:t>Average Score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100" b="1">
                          <a:effectLst/>
                          <a:latin typeface="Times New Roman" panose="02020603050405020304" pitchFamily="18" charset="0"/>
                          <a:ea typeface="Calibri" panose="020F0502020204030204" pitchFamily="34" charset="0"/>
                          <a:cs typeface="Times New Roman" panose="02020603050405020304" pitchFamily="18" charset="0"/>
                        </a:rPr>
                        <a:t># meeting competency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100" b="1">
                          <a:effectLst/>
                          <a:latin typeface="Times New Roman" panose="02020603050405020304" pitchFamily="18" charset="0"/>
                          <a:ea typeface="Calibri" panose="020F0502020204030204" pitchFamily="34" charset="0"/>
                          <a:cs typeface="Times New Roman" panose="02020603050405020304" pitchFamily="18" charset="0"/>
                        </a:rPr>
                        <a:t># exceeding competency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445368593"/>
                  </a:ext>
                </a:extLst>
              </a:tr>
              <a:tr h="198218">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Intern presents themselves as learners to clients and constituencies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2.67 / 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2 (40%)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0 (0%)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261273"/>
                  </a:ext>
                </a:extLst>
              </a:tr>
              <a:tr h="198218">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Intern engages clients and constituencies as experts of their own experiences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3.67 / 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76717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3 (60%)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2 (40%)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60734"/>
                  </a:ext>
                </a:extLst>
              </a:tr>
              <a:tr h="396437">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Intern applies their understanding of social justice to advocate for human rights at the individual and system levels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4.33 / 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76717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2 (40%)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3 (60%)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746826"/>
                  </a:ext>
                </a:extLst>
              </a:tr>
              <a:tr h="275500">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Total Section Score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3.57 / 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76717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17625268"/>
                  </a:ext>
                </a:extLst>
              </a:tr>
            </a:tbl>
          </a:graphicData>
        </a:graphic>
      </p:graphicFrame>
    </p:spTree>
    <p:extLst>
      <p:ext uri="{BB962C8B-B14F-4D97-AF65-F5344CB8AC3E}">
        <p14:creationId xmlns:p14="http://schemas.microsoft.com/office/powerpoint/2010/main" val="2025652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FPPAI Sample Report</a:t>
            </a:r>
          </a:p>
        </p:txBody>
      </p:sp>
      <p:sp>
        <p:nvSpPr>
          <p:cNvPr id="7" name="TextBox 6"/>
          <p:cNvSpPr txBox="1"/>
          <p:nvPr/>
        </p:nvSpPr>
        <p:spPr>
          <a:xfrm>
            <a:off x="322912" y="1796534"/>
            <a:ext cx="2743200" cy="369332"/>
          </a:xfrm>
          <a:prstGeom prst="rect">
            <a:avLst/>
          </a:prstGeom>
          <a:noFill/>
        </p:spPr>
        <p:txBody>
          <a:bodyPr wrap="square" rtlCol="0">
            <a:spAutoFit/>
          </a:bodyPr>
          <a:lstStyle/>
          <a:p>
            <a:r>
              <a:rPr lang="en-US" dirty="0"/>
              <a:t>Individual Level</a:t>
            </a:r>
          </a:p>
        </p:txBody>
      </p:sp>
      <p:sp>
        <p:nvSpPr>
          <p:cNvPr id="11" name="Rectangle 10"/>
          <p:cNvSpPr/>
          <p:nvPr/>
        </p:nvSpPr>
        <p:spPr>
          <a:xfrm>
            <a:off x="152400" y="2165866"/>
            <a:ext cx="8686800" cy="3015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3748111138"/>
              </p:ext>
            </p:extLst>
          </p:nvPr>
        </p:nvGraphicFramePr>
        <p:xfrm>
          <a:off x="322912" y="2362200"/>
          <a:ext cx="8363889" cy="2739257"/>
        </p:xfrm>
        <a:graphic>
          <a:graphicData uri="http://schemas.openxmlformats.org/drawingml/2006/table">
            <a:tbl>
              <a:tblPr firstRow="1" firstCol="1" bandRow="1"/>
              <a:tblGrid>
                <a:gridCol w="6992288">
                  <a:extLst>
                    <a:ext uri="{9D8B030D-6E8A-4147-A177-3AD203B41FA5}">
                      <a16:colId xmlns:a16="http://schemas.microsoft.com/office/drawing/2014/main" val="1757567431"/>
                    </a:ext>
                  </a:extLst>
                </a:gridCol>
                <a:gridCol w="685800">
                  <a:extLst>
                    <a:ext uri="{9D8B030D-6E8A-4147-A177-3AD203B41FA5}">
                      <a16:colId xmlns:a16="http://schemas.microsoft.com/office/drawing/2014/main" val="4100874135"/>
                    </a:ext>
                  </a:extLst>
                </a:gridCol>
                <a:gridCol w="685801">
                  <a:extLst>
                    <a:ext uri="{9D8B030D-6E8A-4147-A177-3AD203B41FA5}">
                      <a16:colId xmlns:a16="http://schemas.microsoft.com/office/drawing/2014/main" val="2222436950"/>
                    </a:ext>
                  </a:extLst>
                </a:gridCol>
              </a:tblGrid>
              <a:tr h="219245">
                <a:tc gridSpan="3">
                  <a:txBody>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2.1.6 - Engage with Individuals, Families, Groups, Organizations, and Communities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6762939"/>
                  </a:ext>
                </a:extLst>
              </a:tr>
              <a:tr h="438490">
                <a:tc gridSpan="3">
                  <a:txBody>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Intern applies knowledge of human behavior and the social environment, person-in-environment, and other multidisciplinary theoretical frameworks to engage with clients and constituencies 2.1.CogA</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ff</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3582206"/>
                  </a:ext>
                </a:extLst>
              </a:tr>
              <a:tr h="592483">
                <a:tc>
                  <a:txBody>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Intern uses empathy, re</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fl</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ection, and interpersonal skills to e</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ff</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ectively engage diverse clients and constituencies. 2.1.CogA</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ff</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no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76717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543433598"/>
                  </a:ext>
                </a:extLst>
              </a:tr>
              <a:tr h="392814">
                <a:tc>
                  <a:txBody>
                    <a:bodyPr/>
                    <a:lstStyle/>
                    <a:p>
                      <a:pPr marL="0" marR="0">
                        <a:spcBef>
                          <a:spcPts val="0"/>
                        </a:spcBef>
                        <a:spcAft>
                          <a:spcPts val="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Finn Stormtrooper</a:t>
                      </a:r>
                      <a:r>
                        <a:rPr lang="en-US" sz="1300">
                          <a:effectLst/>
                          <a:latin typeface="Times New Roman" panose="02020603050405020304" pitchFamily="18" charset="0"/>
                          <a:ea typeface="Calibri" panose="020F0502020204030204" pitchFamily="34" charset="0"/>
                          <a:cs typeface="Times New Roman" panose="02020603050405020304" pitchFamily="18" charset="0"/>
                        </a:rPr>
                        <a:t> – Superior application of the appropriate theory to client systems.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986706166"/>
                  </a:ext>
                </a:extLst>
              </a:tr>
              <a:tr h="1096225">
                <a:tc>
                  <a:txBody>
                    <a:bodyPr/>
                    <a:lstStyle/>
                    <a:p>
                      <a:pPr marL="0" marR="0">
                        <a:spcBef>
                          <a:spcPts val="0"/>
                        </a:spcBef>
                        <a:spcAft>
                          <a:spcPts val="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Bridget Donner</a:t>
                      </a:r>
                      <a:r>
                        <a:rPr lang="en-US" sz="1300">
                          <a:effectLst/>
                          <a:latin typeface="Times New Roman" panose="02020603050405020304" pitchFamily="18" charset="0"/>
                          <a:ea typeface="Calibri" panose="020F0502020204030204" pitchFamily="34" charset="0"/>
                          <a:cs typeface="Times New Roman" panose="02020603050405020304" pitchFamily="18" charset="0"/>
                        </a:rPr>
                        <a:t>- Bridget demonstrated appropriate knowledge of theoretical frameworks and utilized her knowledge in working with her clients; she did additional research to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understand the stages and development of each individual client in order to best work with them and their foster families. She utilized empathy in understanding her clients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and supervision to process, re</a:t>
                      </a: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fl</a:t>
                      </a:r>
                      <a:r>
                        <a:rPr lang="en-US" sz="1300">
                          <a:effectLst/>
                          <a:latin typeface="Times New Roman" panose="02020603050405020304" pitchFamily="18" charset="0"/>
                          <a:ea typeface="Calibri" panose="020F0502020204030204" pitchFamily="34" charset="0"/>
                          <a:cs typeface="Times New Roman" panose="02020603050405020304" pitchFamily="18" charset="0"/>
                        </a:rPr>
                        <a:t>ect and improve upon her service delivery.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917272937"/>
                  </a:ext>
                </a:extLst>
              </a:tr>
            </a:tbl>
          </a:graphicData>
        </a:graphic>
      </p:graphicFrame>
      <p:sp>
        <p:nvSpPr>
          <p:cNvPr id="3" name="Rectangle 2"/>
          <p:cNvSpPr/>
          <p:nvPr/>
        </p:nvSpPr>
        <p:spPr>
          <a:xfrm>
            <a:off x="533400" y="5747266"/>
            <a:ext cx="4572000" cy="646331"/>
          </a:xfrm>
          <a:prstGeom prst="rect">
            <a:avLst/>
          </a:prstGeom>
        </p:spPr>
        <p:txBody>
          <a:bodyPr>
            <a:spAutoFit/>
          </a:bodyPr>
          <a:lstStyle/>
          <a:p>
            <a:r>
              <a:rPr lang="en-US" dirty="0">
                <a:hlinkClick r:id="rId3"/>
              </a:rPr>
              <a:t>Example report</a:t>
            </a:r>
            <a:endParaRPr lang="en-US" dirty="0"/>
          </a:p>
          <a:p>
            <a:r>
              <a:rPr lang="en-US">
                <a:hlinkClick r:id="rId4"/>
              </a:rPr>
              <a:t>LINK TO VIDEO</a:t>
            </a:r>
            <a:endParaRPr lang="en-US"/>
          </a:p>
        </p:txBody>
      </p:sp>
      <p:sp>
        <p:nvSpPr>
          <p:cNvPr id="6" name="TextBox 5">
            <a:extLst>
              <a:ext uri="{FF2B5EF4-FFF2-40B4-BE49-F238E27FC236}">
                <a16:creationId xmlns:a16="http://schemas.microsoft.com/office/drawing/2014/main" id="{FC4F4525-14C2-9948-9A48-D47BB94EBEF7}"/>
              </a:ext>
            </a:extLst>
          </p:cNvPr>
          <p:cNvSpPr txBox="1"/>
          <p:nvPr/>
        </p:nvSpPr>
        <p:spPr>
          <a:xfrm>
            <a:off x="2266122" y="5943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4460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152400"/>
            <a:ext cx="8229600" cy="1600200"/>
          </a:xfrm>
        </p:spPr>
        <p:txBody>
          <a:bodyPr/>
          <a:lstStyle/>
          <a:p>
            <a:r>
              <a:rPr lang="en-US" sz="4800" dirty="0">
                <a:latin typeface="+mj-lt"/>
              </a:rPr>
              <a:t>MSW Advanced Practice Instrument Customization</a:t>
            </a:r>
          </a:p>
        </p:txBody>
      </p:sp>
      <p:sp>
        <p:nvSpPr>
          <p:cNvPr id="3" name="Content Placeholder 2"/>
          <p:cNvSpPr>
            <a:spLocks noGrp="1"/>
          </p:cNvSpPr>
          <p:nvPr>
            <p:ph idx="1"/>
          </p:nvPr>
        </p:nvSpPr>
        <p:spPr>
          <a:xfrm>
            <a:off x="457200" y="2103437"/>
            <a:ext cx="8229600" cy="4525963"/>
          </a:xfrm>
        </p:spPr>
        <p:txBody>
          <a:bodyPr>
            <a:normAutofit/>
          </a:bodyPr>
          <a:lstStyle/>
          <a:p>
            <a:r>
              <a:rPr lang="en-US" dirty="0">
                <a:solidFill>
                  <a:schemeClr val="tx1"/>
                </a:solidFill>
                <a:latin typeface="+mn-lt"/>
              </a:rPr>
              <a:t>SWEAP can customize online instruments. </a:t>
            </a:r>
          </a:p>
          <a:p>
            <a:r>
              <a:rPr lang="en-US" dirty="0">
                <a:solidFill>
                  <a:schemeClr val="tx1"/>
                </a:solidFill>
                <a:latin typeface="+mn-lt"/>
              </a:rPr>
              <a:t>Customized FPPAIs, including Specialized Practice Competencies for graduate programs, piloted with four (4) different programs with great success!</a:t>
            </a:r>
          </a:p>
          <a:p>
            <a:r>
              <a:rPr lang="en-US" dirty="0">
                <a:solidFill>
                  <a:schemeClr val="tx1"/>
                </a:solidFill>
                <a:latin typeface="+mn-lt"/>
              </a:rPr>
              <a:t>First Customization</a:t>
            </a:r>
          </a:p>
          <a:p>
            <a:pPr lvl="1"/>
            <a:r>
              <a:rPr lang="en-US" dirty="0">
                <a:solidFill>
                  <a:schemeClr val="tx1"/>
                </a:solidFill>
                <a:latin typeface="+mn-lt"/>
              </a:rPr>
              <a:t>A base customization fee of $250 includes a first run of up to 50 instruments.</a:t>
            </a:r>
          </a:p>
          <a:p>
            <a:pPr lvl="1"/>
            <a:r>
              <a:rPr lang="en-US" dirty="0">
                <a:solidFill>
                  <a:schemeClr val="tx1"/>
                </a:solidFill>
                <a:latin typeface="+mn-lt"/>
              </a:rPr>
              <a:t>After initial run, you just pay the regular per instrument fee.</a:t>
            </a:r>
          </a:p>
          <a:p>
            <a:r>
              <a:rPr lang="en-US" dirty="0">
                <a:solidFill>
                  <a:schemeClr val="tx1"/>
                </a:solidFill>
                <a:latin typeface="+mn-lt"/>
              </a:rPr>
              <a:t>Customization Overview</a:t>
            </a:r>
          </a:p>
          <a:p>
            <a:r>
              <a:rPr lang="en-US" dirty="0">
                <a:solidFill>
                  <a:schemeClr val="tx1"/>
                </a:solidFill>
                <a:latin typeface="+mn-lt"/>
              </a:rPr>
              <a:t>If interested free consulting is available, provided by the SWEAP FPPAI team.</a:t>
            </a:r>
          </a:p>
          <a:p>
            <a:endParaRPr lang="en-US" dirty="0">
              <a:solidFill>
                <a:schemeClr val="tx1"/>
              </a:solidFill>
              <a:latin typeface="+mn-lt"/>
            </a:endParaRPr>
          </a:p>
        </p:txBody>
      </p:sp>
    </p:spTree>
    <p:extLst>
      <p:ext uri="{BB962C8B-B14F-4D97-AF65-F5344CB8AC3E}">
        <p14:creationId xmlns:p14="http://schemas.microsoft.com/office/powerpoint/2010/main" val="2606265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a:latin typeface="+mj-lt"/>
              </a:rPr>
              <a:t>FFPAI at a glance</a:t>
            </a:r>
          </a:p>
        </p:txBody>
      </p:sp>
      <p:sp>
        <p:nvSpPr>
          <p:cNvPr id="3" name="Content Placeholder 2"/>
          <p:cNvSpPr>
            <a:spLocks noGrp="1"/>
          </p:cNvSpPr>
          <p:nvPr>
            <p:ph idx="1"/>
          </p:nvPr>
        </p:nvSpPr>
        <p:spPr>
          <a:xfrm>
            <a:off x="457200" y="1524000"/>
            <a:ext cx="8534400" cy="5029200"/>
          </a:xfrm>
        </p:spPr>
        <p:txBody>
          <a:bodyPr>
            <a:normAutofit lnSpcReduction="10000"/>
          </a:bodyPr>
          <a:lstStyle/>
          <a:p>
            <a:r>
              <a:rPr lang="en-US" dirty="0">
                <a:solidFill>
                  <a:schemeClr val="tx1"/>
                </a:solidFill>
              </a:rPr>
              <a:t>177 programs using the 2015 EPAS aligned FPPAI instruments</a:t>
            </a:r>
          </a:p>
          <a:p>
            <a:pPr lvl="1"/>
            <a:r>
              <a:rPr lang="en-US" dirty="0">
                <a:solidFill>
                  <a:schemeClr val="tx1"/>
                </a:solidFill>
              </a:rPr>
              <a:t>National comparisons found under public forms in account (optional to report) </a:t>
            </a:r>
          </a:p>
          <a:p>
            <a:pPr lvl="1"/>
            <a:r>
              <a:rPr lang="en-US" dirty="0">
                <a:solidFill>
                  <a:schemeClr val="tx1"/>
                </a:solidFill>
              </a:rPr>
              <a:t>For 2015 EPAS comparisons – ask for updated report</a:t>
            </a:r>
          </a:p>
          <a:p>
            <a:r>
              <a:rPr lang="en-US" dirty="0">
                <a:solidFill>
                  <a:schemeClr val="tx1"/>
                </a:solidFill>
              </a:rPr>
              <a:t>7085 returns</a:t>
            </a:r>
          </a:p>
          <a:p>
            <a:pPr marL="0" indent="0">
              <a:buNone/>
            </a:pPr>
            <a:endParaRPr lang="en-US" dirty="0">
              <a:solidFill>
                <a:schemeClr val="tx1"/>
              </a:solidFill>
            </a:endParaRPr>
          </a:p>
          <a:p>
            <a:r>
              <a:rPr lang="en-US" dirty="0">
                <a:solidFill>
                  <a:schemeClr val="tx1"/>
                </a:solidFill>
              </a:rPr>
              <a:t>In April 2017, announced:</a:t>
            </a:r>
          </a:p>
          <a:p>
            <a:pPr marL="0" indent="0">
              <a:buNone/>
            </a:pPr>
            <a:r>
              <a:rPr lang="en-US" sz="1800" dirty="0">
                <a:solidFill>
                  <a:schemeClr val="tx1"/>
                </a:solidFill>
              </a:rPr>
              <a:t>Based on expert feedback, and meetings with key stakeholders, the SWEAP team has removed the N/O (Not Observed) category from the SWEAP Field Placement/Practicum Assessment Instrument (FPPAI).</a:t>
            </a:r>
          </a:p>
          <a:p>
            <a:pPr marL="0" indent="0">
              <a:buNone/>
            </a:pPr>
            <a:endParaRPr lang="en-US" sz="1800" dirty="0">
              <a:solidFill>
                <a:schemeClr val="tx1"/>
              </a:solidFill>
            </a:endParaRPr>
          </a:p>
          <a:p>
            <a:r>
              <a:rPr lang="en-US" dirty="0">
                <a:solidFill>
                  <a:schemeClr val="tx1"/>
                </a:solidFill>
              </a:rPr>
              <a:t>Continual updates and responsiveness provided for online FFPAI</a:t>
            </a:r>
          </a:p>
          <a:p>
            <a:pPr lvl="1"/>
            <a:r>
              <a:rPr lang="en-US" dirty="0">
                <a:solidFill>
                  <a:schemeClr val="tx1"/>
                </a:solidFill>
              </a:rPr>
              <a:t>Online FAQs, consultations</a:t>
            </a:r>
          </a:p>
          <a:p>
            <a:pPr marL="0" indent="0">
              <a:buNone/>
            </a:pPr>
            <a:endParaRPr lang="en-US" dirty="0">
              <a:solidFill>
                <a:schemeClr val="tx1"/>
              </a:solidFill>
            </a:endParaRPr>
          </a:p>
        </p:txBody>
      </p:sp>
    </p:spTree>
    <p:extLst>
      <p:ext uri="{BB962C8B-B14F-4D97-AF65-F5344CB8AC3E}">
        <p14:creationId xmlns:p14="http://schemas.microsoft.com/office/powerpoint/2010/main" val="2108880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35482" y="2539379"/>
            <a:ext cx="2473036" cy="2647604"/>
          </a:xfrm>
        </p:spPr>
      </p:pic>
      <p:sp>
        <p:nvSpPr>
          <p:cNvPr id="4" name="Subtitle 2"/>
          <p:cNvSpPr txBox="1">
            <a:spLocks/>
          </p:cNvSpPr>
          <p:nvPr/>
        </p:nvSpPr>
        <p:spPr>
          <a:xfrm>
            <a:off x="762000" y="381000"/>
            <a:ext cx="7543800" cy="1298575"/>
          </a:xfrm>
          <a:prstGeom prst="rect">
            <a:avLst/>
          </a:prstGeom>
        </p:spPr>
        <p:txBody>
          <a:bodyPr vert="horz" lIns="100584" tIns="45720" rIns="91440" bIns="45720" rtlCol="0" anchor="b">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lnSpc>
                <a:spcPct val="80000"/>
              </a:lnSpc>
              <a:spcBef>
                <a:spcPct val="0"/>
              </a:spcBef>
              <a:buFontTx/>
              <a:buNone/>
            </a:pPr>
            <a:endParaRPr lang="en-US" sz="500" dirty="0"/>
          </a:p>
          <a:p>
            <a:pPr marL="0" indent="0" algn="ctr">
              <a:lnSpc>
                <a:spcPct val="80000"/>
              </a:lnSpc>
              <a:spcBef>
                <a:spcPct val="0"/>
              </a:spcBef>
              <a:buFontTx/>
              <a:buNone/>
            </a:pPr>
            <a:r>
              <a:rPr lang="en-US" sz="4400" b="1" cap="small" dirty="0">
                <a:solidFill>
                  <a:schemeClr val="bg2">
                    <a:lumMod val="50000"/>
                  </a:schemeClr>
                </a:solidFill>
                <a:effectLst>
                  <a:outerShdw blurRad="38100" dist="38100" dir="2700000" algn="tl">
                    <a:srgbClr val="000000">
                      <a:alpha val="43137"/>
                    </a:srgbClr>
                  </a:outerShdw>
                </a:effectLst>
              </a:rPr>
              <a:t>Questions?</a:t>
            </a:r>
            <a:endParaRPr lang="en-US" sz="4000" cap="small" dirty="0">
              <a:solidFill>
                <a:schemeClr val="bg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781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cap="small" dirty="0">
                <a:solidFill>
                  <a:srgbClr val="0070C0"/>
                </a:solidFill>
                <a:effectLst>
                  <a:outerShdw blurRad="38100" dist="38100" dir="2700000" algn="tl">
                    <a:srgbClr val="000000">
                      <a:alpha val="43137"/>
                    </a:srgbClr>
                  </a:outerShdw>
                </a:effectLst>
                <a:latin typeface="+mj-lt"/>
              </a:rPr>
              <a:t>What is SWEAP?</a:t>
            </a:r>
            <a:br>
              <a:rPr lang="en-US" sz="2400" dirty="0"/>
            </a:br>
            <a:r>
              <a:rPr lang="en-US" sz="2400" dirty="0"/>
              <a:t>Social Work Education Assessment Project</a:t>
            </a:r>
          </a:p>
        </p:txBody>
      </p:sp>
      <p:sp>
        <p:nvSpPr>
          <p:cNvPr id="3" name="Content Placeholder 2"/>
          <p:cNvSpPr>
            <a:spLocks noGrp="1"/>
          </p:cNvSpPr>
          <p:nvPr>
            <p:ph idx="1"/>
          </p:nvPr>
        </p:nvSpPr>
        <p:spPr>
          <a:xfrm>
            <a:off x="779463" y="1874837"/>
            <a:ext cx="7583488" cy="4297363"/>
          </a:xfrm>
        </p:spPr>
        <p:txBody>
          <a:bodyPr>
            <a:normAutofit/>
          </a:bodyPr>
          <a:lstStyle/>
          <a:p>
            <a:r>
              <a:rPr lang="en-US" dirty="0">
                <a:solidFill>
                  <a:schemeClr val="tx1"/>
                </a:solidFill>
                <a:latin typeface="+mn-lt"/>
              </a:rPr>
              <a:t>Non-Profit</a:t>
            </a:r>
          </a:p>
          <a:p>
            <a:r>
              <a:rPr lang="en-US" dirty="0">
                <a:solidFill>
                  <a:schemeClr val="tx1"/>
                </a:solidFill>
                <a:latin typeface="+mn-lt"/>
              </a:rPr>
              <a:t>Volunteer</a:t>
            </a:r>
          </a:p>
          <a:p>
            <a:r>
              <a:rPr lang="en-US" dirty="0">
                <a:solidFill>
                  <a:schemeClr val="tx1"/>
                </a:solidFill>
                <a:latin typeface="+mn-lt"/>
              </a:rPr>
              <a:t>Service to Profession</a:t>
            </a:r>
          </a:p>
          <a:p>
            <a:r>
              <a:rPr lang="en-US" dirty="0">
                <a:solidFill>
                  <a:schemeClr val="tx1"/>
                </a:solidFill>
                <a:latin typeface="+mn-lt"/>
              </a:rPr>
              <a:t>Based out of Metropolitan State University of Denver</a:t>
            </a:r>
          </a:p>
          <a:p>
            <a:pPr marL="0" indent="0">
              <a:buNone/>
            </a:pPr>
            <a:endParaRPr lang="en-US" dirty="0">
              <a:solidFill>
                <a:schemeClr val="tx1"/>
              </a:solidFill>
              <a:latin typeface="+mn-lt"/>
            </a:endParaRPr>
          </a:p>
          <a:p>
            <a:pPr marL="0" indent="0">
              <a:buNone/>
            </a:pPr>
            <a:r>
              <a:rPr lang="en-US" dirty="0">
                <a:solidFill>
                  <a:schemeClr val="tx1"/>
                </a:solidFill>
                <a:latin typeface="+mn-lt"/>
              </a:rPr>
              <a:t>RESULT: </a:t>
            </a:r>
          </a:p>
          <a:p>
            <a:r>
              <a:rPr lang="en-US" dirty="0">
                <a:solidFill>
                  <a:schemeClr val="tx1"/>
                </a:solidFill>
                <a:latin typeface="+mn-lt"/>
              </a:rPr>
              <a:t>6 (copyrighted) instruments in support of program assessment and curriculum development. </a:t>
            </a:r>
          </a:p>
          <a:p>
            <a:endParaRPr lang="en-US" dirty="0">
              <a:solidFill>
                <a:schemeClr val="tx1"/>
              </a:solidFill>
            </a:endParaRPr>
          </a:p>
        </p:txBody>
      </p:sp>
    </p:spTree>
    <p:extLst>
      <p:ext uri="{BB962C8B-B14F-4D97-AF65-F5344CB8AC3E}">
        <p14:creationId xmlns:p14="http://schemas.microsoft.com/office/powerpoint/2010/main" val="2095189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28600"/>
            <a:ext cx="9144000" cy="685800"/>
          </a:xfrm>
        </p:spPr>
        <p:txBody>
          <a:bodyPr/>
          <a:lstStyle/>
          <a:p>
            <a:r>
              <a:rPr lang="en-US" sz="3600" b="1" cap="small" dirty="0">
                <a:effectLst>
                  <a:outerShdw dir="5400000" algn="t" rotWithShape="0">
                    <a:prstClr val="black">
                      <a:alpha val="25000"/>
                    </a:prstClr>
                  </a:outerShdw>
                </a:effectLst>
                <a:latin typeface="+mj-lt"/>
              </a:rPr>
              <a:t>The SWEAP Team</a:t>
            </a:r>
          </a:p>
        </p:txBody>
      </p:sp>
      <p:sp>
        <p:nvSpPr>
          <p:cNvPr id="5" name="Content Placeholder 4"/>
          <p:cNvSpPr>
            <a:spLocks noGrp="1"/>
          </p:cNvSpPr>
          <p:nvPr>
            <p:ph sz="half" idx="4294967295"/>
          </p:nvPr>
        </p:nvSpPr>
        <p:spPr>
          <a:xfrm>
            <a:off x="304800" y="990600"/>
            <a:ext cx="4267200" cy="5638800"/>
          </a:xfrm>
        </p:spPr>
        <p:txBody>
          <a:bodyPr>
            <a:noAutofit/>
          </a:bodyPr>
          <a:lstStyle/>
          <a:p>
            <a:pPr marL="109728" indent="0">
              <a:spcBef>
                <a:spcPts val="0"/>
              </a:spcBef>
              <a:buNone/>
            </a:pPr>
            <a:r>
              <a:rPr lang="en-US" sz="1800" b="1" dirty="0">
                <a:latin typeface="+mn-lt"/>
              </a:rPr>
              <a:t>Tobi DeLong-Hamilton</a:t>
            </a:r>
            <a:br>
              <a:rPr lang="en-US" sz="1800" b="1" dirty="0">
                <a:latin typeface="+mn-lt"/>
              </a:rPr>
            </a:br>
            <a:r>
              <a:rPr lang="en-US" sz="1800" dirty="0" err="1">
                <a:latin typeface="+mn-lt"/>
              </a:rPr>
              <a:t>Brandeman</a:t>
            </a:r>
            <a:r>
              <a:rPr lang="en-US" sz="1800" dirty="0">
                <a:latin typeface="+mn-lt"/>
              </a:rPr>
              <a:t> University</a:t>
            </a:r>
          </a:p>
          <a:p>
            <a:pPr marL="109728" indent="0">
              <a:spcBef>
                <a:spcPts val="0"/>
              </a:spcBef>
              <a:buNone/>
            </a:pPr>
            <a:r>
              <a:rPr lang="en-US" sz="1800" b="1" u="sng" dirty="0">
                <a:latin typeface="+mn-lt"/>
                <a:hlinkClick r:id="rId3"/>
              </a:rPr>
              <a:t>doctdh@gmail.com</a:t>
            </a:r>
            <a:r>
              <a:rPr lang="en-US" sz="1800" b="1" u="sng" dirty="0">
                <a:latin typeface="+mn-lt"/>
              </a:rPr>
              <a:t> </a:t>
            </a:r>
            <a:br>
              <a:rPr lang="en-US" sz="1800" b="1" dirty="0">
                <a:latin typeface="+mn-lt"/>
              </a:rPr>
            </a:br>
            <a:endParaRPr lang="en-US" sz="1800" b="1" dirty="0">
              <a:latin typeface="+mn-lt"/>
            </a:endParaRPr>
          </a:p>
          <a:p>
            <a:pPr marL="109728" indent="0">
              <a:spcBef>
                <a:spcPts val="0"/>
              </a:spcBef>
              <a:buNone/>
            </a:pPr>
            <a:r>
              <a:rPr lang="en-US" sz="1800" b="1" dirty="0">
                <a:latin typeface="+mn-lt"/>
              </a:rPr>
              <a:t>Dorothy Farrell</a:t>
            </a:r>
          </a:p>
          <a:p>
            <a:pPr marL="109728" indent="0">
              <a:spcBef>
                <a:spcPts val="0"/>
              </a:spcBef>
              <a:buNone/>
            </a:pPr>
            <a:r>
              <a:rPr lang="en-US" sz="1800" dirty="0" err="1">
                <a:latin typeface="+mn-lt"/>
              </a:rPr>
              <a:t>Brandeman</a:t>
            </a:r>
            <a:r>
              <a:rPr lang="en-US" sz="1800" dirty="0">
                <a:latin typeface="+mn-lt"/>
              </a:rPr>
              <a:t> University</a:t>
            </a:r>
          </a:p>
          <a:p>
            <a:pPr marL="109728" indent="0">
              <a:spcBef>
                <a:spcPts val="0"/>
              </a:spcBef>
              <a:buNone/>
            </a:pPr>
            <a:r>
              <a:rPr lang="en-US" sz="1800" b="1" dirty="0">
                <a:latin typeface="+mn-lt"/>
                <a:hlinkClick r:id="rId4"/>
              </a:rPr>
              <a:t>farrel.dorothy@gmail.com</a:t>
            </a:r>
            <a:endParaRPr lang="en-US" sz="1800" b="1" dirty="0">
              <a:latin typeface="+mn-lt"/>
            </a:endParaRPr>
          </a:p>
          <a:p>
            <a:pPr marL="109728" indent="0">
              <a:spcBef>
                <a:spcPts val="0"/>
              </a:spcBef>
              <a:buNone/>
            </a:pPr>
            <a:endParaRPr lang="en-US" sz="1800" b="1" dirty="0">
              <a:latin typeface="+mn-lt"/>
            </a:endParaRPr>
          </a:p>
          <a:p>
            <a:pPr marL="109728" indent="0">
              <a:spcBef>
                <a:spcPts val="0"/>
              </a:spcBef>
              <a:buNone/>
            </a:pPr>
            <a:r>
              <a:rPr lang="en-US" sz="1800" b="1" dirty="0">
                <a:latin typeface="+mn-lt"/>
              </a:rPr>
              <a:t>Brian Christenson</a:t>
            </a:r>
            <a:br>
              <a:rPr lang="en-US" sz="1800" b="1" dirty="0">
                <a:latin typeface="+mn-lt"/>
              </a:rPr>
            </a:br>
            <a:r>
              <a:rPr lang="en-US" sz="1800" dirty="0">
                <a:latin typeface="+mn-lt"/>
              </a:rPr>
              <a:t>Capella University</a:t>
            </a:r>
            <a:br>
              <a:rPr lang="en-US" sz="1800" dirty="0">
                <a:latin typeface="+mn-lt"/>
              </a:rPr>
            </a:br>
            <a:r>
              <a:rPr lang="en-US" sz="1800" b="1" dirty="0">
                <a:latin typeface="+mn-lt"/>
                <a:hlinkClick r:id="rId5"/>
              </a:rPr>
              <a:t>brian.christenson@capella.edu</a:t>
            </a:r>
            <a:endParaRPr lang="en-US" sz="1800" b="1" dirty="0">
              <a:latin typeface="+mn-lt"/>
            </a:endParaRPr>
          </a:p>
          <a:p>
            <a:pPr marL="109728" indent="0">
              <a:spcBef>
                <a:spcPts val="0"/>
              </a:spcBef>
              <a:buNone/>
            </a:pPr>
            <a:endParaRPr lang="en-US" sz="1800" b="1" dirty="0">
              <a:latin typeface="+mn-lt"/>
            </a:endParaRPr>
          </a:p>
          <a:p>
            <a:pPr marL="109728" indent="0">
              <a:spcBef>
                <a:spcPts val="0"/>
              </a:spcBef>
              <a:buNone/>
            </a:pPr>
            <a:r>
              <a:rPr lang="en-US" sz="1800" b="1" dirty="0">
                <a:latin typeface="+mn-lt"/>
              </a:rPr>
              <a:t>Ruth </a:t>
            </a:r>
            <a:r>
              <a:rPr lang="en-US" sz="1800" b="1" dirty="0" err="1">
                <a:latin typeface="+mn-lt"/>
              </a:rPr>
              <a:t>Gerritsen-McKane</a:t>
            </a:r>
            <a:br>
              <a:rPr lang="en-US" sz="1800" b="1" dirty="0">
                <a:latin typeface="+mn-lt"/>
              </a:rPr>
            </a:br>
            <a:r>
              <a:rPr lang="en-US" sz="1800" dirty="0">
                <a:latin typeface="+mn-lt"/>
              </a:rPr>
              <a:t>University of Utah</a:t>
            </a:r>
            <a:br>
              <a:rPr lang="en-US" sz="1800" dirty="0">
                <a:latin typeface="+mn-lt"/>
              </a:rPr>
            </a:br>
            <a:r>
              <a:rPr lang="en-US" sz="1800" b="1" u="sng" dirty="0">
                <a:latin typeface="+mn-lt"/>
                <a:hlinkClick r:id="rId6"/>
              </a:rPr>
              <a:t>ruth.gerritsen-mckane@socwk.utah.edu</a:t>
            </a:r>
            <a:endParaRPr lang="en-US" sz="1800" b="1" u="sng" dirty="0">
              <a:latin typeface="+mn-lt"/>
            </a:endParaRPr>
          </a:p>
          <a:p>
            <a:pPr marL="109728" indent="0">
              <a:spcBef>
                <a:spcPts val="0"/>
              </a:spcBef>
              <a:buNone/>
            </a:pPr>
            <a:endParaRPr lang="en-US" sz="1800" b="1" dirty="0">
              <a:latin typeface="+mn-lt"/>
            </a:endParaRPr>
          </a:p>
          <a:p>
            <a:pPr marL="109728" indent="0">
              <a:spcBef>
                <a:spcPts val="0"/>
              </a:spcBef>
              <a:buNone/>
            </a:pPr>
            <a:r>
              <a:rPr lang="en-US" sz="1800" b="1" dirty="0">
                <a:latin typeface="+mn-lt"/>
              </a:rPr>
              <a:t>Dana Sullivan</a:t>
            </a:r>
          </a:p>
          <a:p>
            <a:pPr marL="109728" indent="0">
              <a:spcBef>
                <a:spcPts val="0"/>
              </a:spcBef>
              <a:buNone/>
            </a:pPr>
            <a:r>
              <a:rPr lang="en-US" sz="1800" dirty="0">
                <a:latin typeface="+mn-lt"/>
              </a:rPr>
              <a:t>Western Kentucky University</a:t>
            </a:r>
          </a:p>
          <a:p>
            <a:pPr marL="109728" indent="0">
              <a:spcBef>
                <a:spcPts val="0"/>
              </a:spcBef>
              <a:buNone/>
            </a:pPr>
            <a:r>
              <a:rPr lang="en-US" sz="1800" b="1" dirty="0">
                <a:latin typeface="+mn-lt"/>
                <a:hlinkClick r:id="rId7"/>
              </a:rPr>
              <a:t>Dana.sullivan@wku.edu</a:t>
            </a:r>
            <a:endParaRPr lang="en-US" sz="1800" b="1" dirty="0">
              <a:latin typeface="+mn-lt"/>
            </a:endParaRPr>
          </a:p>
          <a:p>
            <a:pPr marL="109728" indent="0">
              <a:spcBef>
                <a:spcPts val="0"/>
              </a:spcBef>
              <a:buNone/>
            </a:pPr>
            <a:endParaRPr lang="en-US" sz="1800" b="1" dirty="0">
              <a:latin typeface="+mn-lt"/>
            </a:endParaRPr>
          </a:p>
        </p:txBody>
      </p:sp>
      <p:sp>
        <p:nvSpPr>
          <p:cNvPr id="6" name="Content Placeholder 5"/>
          <p:cNvSpPr>
            <a:spLocks noGrp="1"/>
          </p:cNvSpPr>
          <p:nvPr>
            <p:ph sz="half" idx="4294967295"/>
          </p:nvPr>
        </p:nvSpPr>
        <p:spPr>
          <a:xfrm>
            <a:off x="4572000" y="990600"/>
            <a:ext cx="4267200" cy="5784850"/>
          </a:xfrm>
        </p:spPr>
        <p:txBody>
          <a:bodyPr>
            <a:noAutofit/>
          </a:bodyPr>
          <a:lstStyle/>
          <a:p>
            <a:pPr marL="109728" indent="0">
              <a:spcBef>
                <a:spcPts val="0"/>
              </a:spcBef>
              <a:buNone/>
            </a:pPr>
            <a:r>
              <a:rPr lang="en-US" sz="1800" b="1" dirty="0">
                <a:latin typeface="+mn-lt"/>
              </a:rPr>
              <a:t>Kathryn </a:t>
            </a:r>
            <a:r>
              <a:rPr lang="en-US" sz="1800" b="1" dirty="0" err="1">
                <a:latin typeface="+mn-lt"/>
              </a:rPr>
              <a:t>Krase</a:t>
            </a:r>
            <a:endParaRPr lang="en-US" sz="1800" b="1" dirty="0">
              <a:latin typeface="+mn-lt"/>
            </a:endParaRPr>
          </a:p>
          <a:p>
            <a:pPr marL="109728" indent="0">
              <a:spcBef>
                <a:spcPts val="0"/>
              </a:spcBef>
              <a:buNone/>
            </a:pPr>
            <a:r>
              <a:rPr lang="en-US" sz="1800" dirty="0">
                <a:latin typeface="+mn-lt"/>
              </a:rPr>
              <a:t>Long Island University, Brooklyn</a:t>
            </a:r>
          </a:p>
          <a:p>
            <a:pPr marL="109728" indent="0">
              <a:spcBef>
                <a:spcPts val="0"/>
              </a:spcBef>
              <a:buNone/>
            </a:pPr>
            <a:r>
              <a:rPr lang="en-US" sz="1800" b="1" dirty="0">
                <a:latin typeface="+mn-lt"/>
                <a:hlinkClick r:id="rId8"/>
              </a:rPr>
              <a:t>kathryn.krase@liu.edu</a:t>
            </a:r>
            <a:endParaRPr lang="en-US" sz="1800" b="1" dirty="0">
              <a:latin typeface="+mn-lt"/>
            </a:endParaRPr>
          </a:p>
          <a:p>
            <a:pPr marL="109728" indent="0">
              <a:spcBef>
                <a:spcPts val="0"/>
              </a:spcBef>
              <a:buNone/>
            </a:pPr>
            <a:endParaRPr lang="en-US" sz="1800" b="1" dirty="0">
              <a:latin typeface="+mn-lt"/>
            </a:endParaRPr>
          </a:p>
          <a:p>
            <a:pPr marL="109728" indent="0">
              <a:spcBef>
                <a:spcPts val="0"/>
              </a:spcBef>
              <a:buNone/>
            </a:pPr>
            <a:r>
              <a:rPr lang="en-US" sz="1800" b="1" dirty="0">
                <a:latin typeface="+mn-lt"/>
              </a:rPr>
              <a:t>Dan Freedman</a:t>
            </a:r>
          </a:p>
          <a:p>
            <a:pPr marL="109728" indent="0">
              <a:spcBef>
                <a:spcPts val="0"/>
              </a:spcBef>
              <a:buNone/>
            </a:pPr>
            <a:r>
              <a:rPr lang="en-US" sz="1800" dirty="0">
                <a:latin typeface="+mn-lt"/>
              </a:rPr>
              <a:t>University of South Carolina</a:t>
            </a:r>
          </a:p>
          <a:p>
            <a:pPr marL="109728" indent="0">
              <a:spcBef>
                <a:spcPts val="0"/>
              </a:spcBef>
              <a:buNone/>
            </a:pPr>
            <a:r>
              <a:rPr lang="en-US" sz="1800" b="1" dirty="0">
                <a:latin typeface="+mn-lt"/>
                <a:hlinkClick r:id="rId9"/>
              </a:rPr>
              <a:t>Daniel.freedman@sc.edu</a:t>
            </a:r>
            <a:endParaRPr lang="en-US" sz="1800" b="1" dirty="0">
              <a:latin typeface="+mn-lt"/>
            </a:endParaRPr>
          </a:p>
          <a:p>
            <a:pPr marL="109728" indent="0">
              <a:spcBef>
                <a:spcPts val="0"/>
              </a:spcBef>
              <a:buNone/>
            </a:pPr>
            <a:endParaRPr lang="en-US" sz="1800" b="1" dirty="0">
              <a:latin typeface="+mn-lt"/>
            </a:endParaRPr>
          </a:p>
          <a:p>
            <a:pPr marL="109728" indent="0">
              <a:spcBef>
                <a:spcPts val="0"/>
              </a:spcBef>
              <a:buNone/>
            </a:pPr>
            <a:r>
              <a:rPr lang="en-US" sz="1800" b="1" dirty="0">
                <a:latin typeface="+mn-lt"/>
              </a:rPr>
              <a:t>Kristin </a:t>
            </a:r>
            <a:r>
              <a:rPr lang="en-US" sz="1800" b="1" dirty="0" err="1">
                <a:latin typeface="+mn-lt"/>
              </a:rPr>
              <a:t>Danhoff</a:t>
            </a:r>
            <a:endParaRPr lang="en-US" sz="1800" b="1" dirty="0">
              <a:latin typeface="+mn-lt"/>
            </a:endParaRPr>
          </a:p>
          <a:p>
            <a:pPr marL="109728" indent="0">
              <a:spcBef>
                <a:spcPts val="0"/>
              </a:spcBef>
              <a:buNone/>
            </a:pPr>
            <a:r>
              <a:rPr lang="en-US" sz="1800" dirty="0">
                <a:latin typeface="+mn-lt"/>
              </a:rPr>
              <a:t>Metropolitan State University of Denver</a:t>
            </a:r>
          </a:p>
          <a:p>
            <a:pPr marL="109728" indent="0">
              <a:spcBef>
                <a:spcPts val="0"/>
              </a:spcBef>
              <a:buNone/>
            </a:pPr>
            <a:r>
              <a:rPr lang="en-US" sz="1800" b="1" u="sng" dirty="0">
                <a:latin typeface="+mn-lt"/>
                <a:hlinkClick r:id="rId10"/>
              </a:rPr>
              <a:t>kdanhoff@msudenver.edu</a:t>
            </a:r>
            <a:endParaRPr lang="en-US" sz="1800" b="1" u="sng" dirty="0">
              <a:latin typeface="+mn-lt"/>
            </a:endParaRPr>
          </a:p>
          <a:p>
            <a:pPr marL="109728" indent="0">
              <a:spcBef>
                <a:spcPts val="0"/>
              </a:spcBef>
              <a:buNone/>
            </a:pPr>
            <a:endParaRPr lang="en-US" sz="1800" dirty="0">
              <a:latin typeface="+mn-lt"/>
            </a:endParaRPr>
          </a:p>
          <a:p>
            <a:pPr marL="109728" indent="0">
              <a:spcBef>
                <a:spcPts val="0"/>
              </a:spcBef>
              <a:buNone/>
            </a:pPr>
            <a:r>
              <a:rPr lang="en-US" sz="1800" b="1" dirty="0" err="1">
                <a:latin typeface="+mn-lt"/>
              </a:rPr>
              <a:t>Tameca</a:t>
            </a:r>
            <a:r>
              <a:rPr lang="en-US" sz="1800" b="1" dirty="0">
                <a:latin typeface="+mn-lt"/>
              </a:rPr>
              <a:t> Harris-Jackson</a:t>
            </a:r>
          </a:p>
          <a:p>
            <a:pPr marL="109728" indent="0">
              <a:spcBef>
                <a:spcPts val="0"/>
              </a:spcBef>
              <a:buNone/>
            </a:pPr>
            <a:r>
              <a:rPr lang="en-US" sz="1800" dirty="0">
                <a:latin typeface="+mn-lt"/>
              </a:rPr>
              <a:t>University of Central Florida</a:t>
            </a:r>
          </a:p>
          <a:p>
            <a:pPr marL="109728" indent="0">
              <a:spcBef>
                <a:spcPts val="0"/>
              </a:spcBef>
              <a:buNone/>
            </a:pPr>
            <a:r>
              <a:rPr lang="en-US" sz="1800" b="1" dirty="0">
                <a:latin typeface="+mn-lt"/>
                <a:hlinkClick r:id="rId11"/>
              </a:rPr>
              <a:t>Tameca.harris-jackson@ucf.edu</a:t>
            </a:r>
            <a:endParaRPr lang="en-US" sz="1800" b="1" dirty="0">
              <a:latin typeface="+mn-lt"/>
            </a:endParaRPr>
          </a:p>
          <a:p>
            <a:pPr marL="109728" indent="0">
              <a:spcBef>
                <a:spcPts val="0"/>
              </a:spcBef>
              <a:buNone/>
            </a:pPr>
            <a:endParaRPr lang="en-US" sz="1800" b="1" u="sng" dirty="0">
              <a:latin typeface="+mn-lt"/>
            </a:endParaRPr>
          </a:p>
          <a:p>
            <a:pPr marL="109728" indent="0">
              <a:spcBef>
                <a:spcPts val="0"/>
              </a:spcBef>
              <a:buNone/>
            </a:pPr>
            <a:r>
              <a:rPr lang="en-US" sz="1800" b="1" dirty="0">
                <a:latin typeface="+mn-lt"/>
              </a:rPr>
              <a:t>Phil Ng</a:t>
            </a:r>
          </a:p>
          <a:p>
            <a:pPr marL="109728" indent="0">
              <a:spcBef>
                <a:spcPts val="0"/>
              </a:spcBef>
              <a:buNone/>
            </a:pPr>
            <a:r>
              <a:rPr lang="en-US" sz="1800" dirty="0">
                <a:latin typeface="+mn-lt"/>
              </a:rPr>
              <a:t>Our Technical Guru!</a:t>
            </a:r>
          </a:p>
          <a:p>
            <a:pPr marL="109728" indent="0">
              <a:spcBef>
                <a:spcPts val="0"/>
              </a:spcBef>
              <a:buNone/>
            </a:pPr>
            <a:r>
              <a:rPr lang="en-US" sz="1800" u="sng" dirty="0">
                <a:effectLst/>
                <a:latin typeface="+mn-lt"/>
                <a:hlinkClick r:id="rId12"/>
              </a:rPr>
              <a:t>Phillip_Ng@URMC.Rochester.edu</a:t>
            </a:r>
            <a:r>
              <a:rPr lang="en-US" sz="1800" u="sng" dirty="0">
                <a:effectLst/>
                <a:latin typeface="+mn-lt"/>
              </a:rPr>
              <a:t> </a:t>
            </a:r>
            <a:endParaRPr lang="en-US" sz="1800" b="1" dirty="0">
              <a:latin typeface="+mn-lt"/>
            </a:endParaRPr>
          </a:p>
        </p:txBody>
      </p:sp>
    </p:spTree>
    <p:extLst>
      <p:ext uri="{BB962C8B-B14F-4D97-AF65-F5344CB8AC3E}">
        <p14:creationId xmlns:p14="http://schemas.microsoft.com/office/powerpoint/2010/main" val="210005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2"/>
          <p:cNvSpPr>
            <a:spLocks noGrp="1"/>
          </p:cNvSpPr>
          <p:nvPr>
            <p:ph type="subTitle" idx="4294967295"/>
          </p:nvPr>
        </p:nvSpPr>
        <p:spPr>
          <a:xfrm>
            <a:off x="0" y="71465"/>
            <a:ext cx="9144000" cy="1984375"/>
          </a:xfrm>
        </p:spPr>
        <p:txBody>
          <a:bodyPr lIns="100584" anchor="ctr">
            <a:noAutofit/>
          </a:bodyPr>
          <a:lstStyle/>
          <a:p>
            <a:pPr marL="0" indent="0" algn="ctr" eaLnBrk="1" hangingPunct="1">
              <a:lnSpc>
                <a:spcPct val="80000"/>
              </a:lnSpc>
              <a:spcBef>
                <a:spcPct val="0"/>
              </a:spcBef>
              <a:buFontTx/>
              <a:buNone/>
            </a:pPr>
            <a:r>
              <a:rPr lang="en-US" sz="3200" b="1" dirty="0">
                <a:solidFill>
                  <a:schemeClr val="accent1"/>
                </a:solidFill>
                <a:latin typeface="+mn-lt"/>
              </a:rPr>
              <a:t>The 2015 Field Practicum/Placement Assessment Instrument</a:t>
            </a:r>
          </a:p>
          <a:p>
            <a:pPr marL="0" indent="0" algn="ctr" eaLnBrk="1" hangingPunct="1">
              <a:lnSpc>
                <a:spcPct val="80000"/>
              </a:lnSpc>
              <a:spcBef>
                <a:spcPct val="0"/>
              </a:spcBef>
              <a:buFontTx/>
              <a:buNone/>
            </a:pPr>
            <a:r>
              <a:rPr lang="en-US" sz="3200" b="1" dirty="0">
                <a:solidFill>
                  <a:schemeClr val="accent1"/>
                </a:solidFill>
                <a:latin typeface="+mn-lt"/>
              </a:rPr>
              <a:t>(FPPAI)</a:t>
            </a:r>
          </a:p>
        </p:txBody>
      </p:sp>
      <p:pic>
        <p:nvPicPr>
          <p:cNvPr id="4" name="Picture 3"/>
          <p:cNvPicPr>
            <a:picLocks noChangeAspect="1"/>
          </p:cNvPicPr>
          <p:nvPr/>
        </p:nvPicPr>
        <p:blipFill rotWithShape="1">
          <a:blip r:embed="rId3"/>
          <a:srcRect r="2709" b="52023"/>
          <a:stretch/>
        </p:blipFill>
        <p:spPr>
          <a:xfrm rot="21091103">
            <a:off x="1232375" y="1993174"/>
            <a:ext cx="6679249" cy="42781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254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mj-lt"/>
              </a:rPr>
              <a:t>Overview</a:t>
            </a:r>
          </a:p>
        </p:txBody>
      </p:sp>
      <p:sp>
        <p:nvSpPr>
          <p:cNvPr id="5" name="Rectangle 4"/>
          <p:cNvSpPr/>
          <p:nvPr/>
        </p:nvSpPr>
        <p:spPr>
          <a:xfrm>
            <a:off x="723900" y="1600200"/>
            <a:ext cx="7696200" cy="4524315"/>
          </a:xfrm>
          <a:prstGeom prst="rect">
            <a:avLst/>
          </a:prstGeom>
        </p:spPr>
        <p:txBody>
          <a:bodyPr wrap="square">
            <a:spAutoFit/>
          </a:bodyPr>
          <a:lstStyle/>
          <a:p>
            <a:r>
              <a:rPr lang="en-US" dirty="0"/>
              <a:t>This session reports on the development of the 2015 Field Practicum/Placement Assessment Instrument (FPPAI), a standardized measure of student outcomes related to the 2015 EPAS.</a:t>
            </a:r>
          </a:p>
          <a:p>
            <a:endParaRPr lang="en-US" dirty="0"/>
          </a:p>
          <a:p>
            <a:r>
              <a:rPr lang="en-US" b="1" dirty="0"/>
              <a:t>Learning Objective 1*</a:t>
            </a:r>
            <a:r>
              <a:rPr lang="en-US" dirty="0"/>
              <a:t>	Participants will able to describe the benefits of using a standardized field instrument that is aligned with the 2015 EPAS standards.</a:t>
            </a:r>
          </a:p>
          <a:p>
            <a:endParaRPr lang="en-US" dirty="0"/>
          </a:p>
          <a:p>
            <a:r>
              <a:rPr lang="en-US" b="1" dirty="0"/>
              <a:t>Learning Objective 2*</a:t>
            </a:r>
            <a:r>
              <a:rPr lang="en-US" dirty="0"/>
              <a:t>	Participants will be able to describe how the FPPAI is a comprehensive instrument that is responsive to all necessary components of EPAS standards: competencies, behaviors, and dimensions.</a:t>
            </a:r>
          </a:p>
          <a:p>
            <a:endParaRPr lang="en-US" dirty="0"/>
          </a:p>
          <a:p>
            <a:r>
              <a:rPr lang="en-US" b="1" dirty="0"/>
              <a:t>Learning Objective 3*</a:t>
            </a:r>
            <a:r>
              <a:rPr lang="en-US" dirty="0"/>
              <a:t>	Participants will be able to articulate the benefits of using online-standardized instruments in program assessment related to field education.</a:t>
            </a:r>
          </a:p>
        </p:txBody>
      </p:sp>
    </p:spTree>
    <p:extLst>
      <p:ext uri="{BB962C8B-B14F-4D97-AF65-F5344CB8AC3E}">
        <p14:creationId xmlns:p14="http://schemas.microsoft.com/office/powerpoint/2010/main" val="4067775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pPr>
              <a:lnSpc>
                <a:spcPct val="100000"/>
              </a:lnSpc>
            </a:pPr>
            <a:r>
              <a:rPr lang="en-US" sz="3200" b="1" cap="small" dirty="0">
                <a:latin typeface="+mj-lt"/>
                <a:cs typeface="Century Gothic"/>
              </a:rPr>
              <a:t>Outcomes Being Examined Should Relate to </a:t>
            </a:r>
            <a:r>
              <a:rPr lang="en-US" sz="3200" b="1" u="sng" cap="small" dirty="0">
                <a:latin typeface="+mj-lt"/>
                <a:cs typeface="Century Gothic"/>
              </a:rPr>
              <a:t>All </a:t>
            </a:r>
            <a:r>
              <a:rPr lang="en-US" sz="3200" b="1" cap="small" dirty="0">
                <a:latin typeface="+mj-lt"/>
                <a:cs typeface="Century Gothic"/>
              </a:rPr>
              <a:t>CSWE Competencies</a:t>
            </a:r>
          </a:p>
        </p:txBody>
      </p:sp>
      <p:sp>
        <p:nvSpPr>
          <p:cNvPr id="3" name="Content Placeholder 2"/>
          <p:cNvSpPr>
            <a:spLocks noGrp="1"/>
          </p:cNvSpPr>
          <p:nvPr>
            <p:ph idx="1"/>
          </p:nvPr>
        </p:nvSpPr>
        <p:spPr>
          <a:xfrm>
            <a:off x="533400" y="4681728"/>
            <a:ext cx="8305800" cy="1295400"/>
          </a:xfrm>
        </p:spPr>
        <p:txBody>
          <a:bodyPr/>
          <a:lstStyle/>
          <a:p>
            <a:pPr marL="0" indent="0">
              <a:buNone/>
            </a:pPr>
            <a:r>
              <a:rPr lang="en-US" dirty="0">
                <a:solidFill>
                  <a:srgbClr val="7F7F7F"/>
                </a:solidFill>
                <a:latin typeface="+mn-lt"/>
              </a:rPr>
              <a:t>Accreditation (or reaffirmation) is a “high stakes” activity where all programs are likely to be required to demonstrate equivalency.</a:t>
            </a:r>
          </a:p>
          <a:p>
            <a:pPr marL="0" indent="0">
              <a:buNone/>
            </a:pPr>
            <a:endParaRPr lang="en-US" dirty="0">
              <a:solidFill>
                <a:schemeClr val="accent4"/>
              </a:solidFill>
            </a:endParaRPr>
          </a:p>
        </p:txBody>
      </p:sp>
      <p:pic>
        <p:nvPicPr>
          <p:cNvPr id="4" name="Picture 3"/>
          <p:cNvPicPr>
            <a:picLocks noChangeAspect="1"/>
          </p:cNvPicPr>
          <p:nvPr/>
        </p:nvPicPr>
        <p:blipFill>
          <a:blip r:embed="rId3"/>
          <a:stretch>
            <a:fillRect/>
          </a:stretch>
        </p:blipFill>
        <p:spPr>
          <a:xfrm>
            <a:off x="2819400" y="2362200"/>
            <a:ext cx="3187700" cy="1828800"/>
          </a:xfrm>
          <a:prstGeom prst="rect">
            <a:avLst/>
          </a:prstGeom>
        </p:spPr>
      </p:pic>
    </p:spTree>
    <p:extLst>
      <p:ext uri="{BB962C8B-B14F-4D97-AF65-F5344CB8AC3E}">
        <p14:creationId xmlns:p14="http://schemas.microsoft.com/office/powerpoint/2010/main" val="2879866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mj-lt"/>
              </a:rPr>
              <a:t>SWEAP Can Cover </a:t>
            </a:r>
            <a:br>
              <a:rPr lang="en-US" sz="4000" b="1" dirty="0">
                <a:latin typeface="+mj-lt"/>
              </a:rPr>
            </a:br>
            <a:r>
              <a:rPr lang="en-US" sz="4000" b="1" dirty="0">
                <a:latin typeface="+mj-lt"/>
              </a:rPr>
              <a:t>2015 CSWE EPAS Assessment</a:t>
            </a:r>
          </a:p>
        </p:txBody>
      </p:sp>
      <p:sp>
        <p:nvSpPr>
          <p:cNvPr id="3" name="Content Placeholder 2"/>
          <p:cNvSpPr>
            <a:spLocks noGrp="1"/>
          </p:cNvSpPr>
          <p:nvPr>
            <p:ph idx="1"/>
          </p:nvPr>
        </p:nvSpPr>
        <p:spPr>
          <a:xfrm>
            <a:off x="457200" y="1828800"/>
            <a:ext cx="8229600" cy="4800600"/>
          </a:xfrm>
        </p:spPr>
        <p:txBody>
          <a:bodyPr>
            <a:normAutofit lnSpcReduction="10000"/>
          </a:bodyPr>
          <a:lstStyle/>
          <a:p>
            <a:r>
              <a:rPr lang="en-US" dirty="0">
                <a:solidFill>
                  <a:schemeClr val="tx1"/>
                </a:solidFill>
                <a:latin typeface="+mn-lt"/>
              </a:rPr>
              <a:t>CSWE EPAS 2015 requires programs to assess multiple dimensions of each of the nine (9) Social Work Competencies. </a:t>
            </a:r>
          </a:p>
          <a:p>
            <a:r>
              <a:rPr lang="en-US" dirty="0">
                <a:solidFill>
                  <a:schemeClr val="tx1"/>
                </a:solidFill>
                <a:latin typeface="+mn-lt"/>
              </a:rPr>
              <a:t>SWEAP Field Practicum/Placement Assessment Instrument (FPPAI) &amp; Foundation Curriculum Assessment Instrument (FCAI), in combination, cover requisite multi-dimensional measures of each of competency.  </a:t>
            </a:r>
          </a:p>
          <a:p>
            <a:r>
              <a:rPr lang="en-US" dirty="0">
                <a:solidFill>
                  <a:schemeClr val="tx1"/>
                </a:solidFill>
                <a:latin typeface="+mn-lt"/>
              </a:rPr>
              <a:t>Four (4) Dimensions: </a:t>
            </a:r>
          </a:p>
          <a:p>
            <a:pPr marL="1257300" lvl="2" indent="-342900">
              <a:buFont typeface="+mj-lt"/>
              <a:buAutoNum type="arabicPeriod"/>
            </a:pPr>
            <a:r>
              <a:rPr lang="en-US" sz="2000" dirty="0">
                <a:solidFill>
                  <a:schemeClr val="tx1"/>
                </a:solidFill>
                <a:latin typeface="+mn-lt"/>
              </a:rPr>
              <a:t>Knowledge (FCAI)</a:t>
            </a:r>
          </a:p>
          <a:p>
            <a:pPr marL="1257300" lvl="2" indent="-342900">
              <a:buFont typeface="+mj-lt"/>
              <a:buAutoNum type="arabicPeriod"/>
            </a:pPr>
            <a:r>
              <a:rPr lang="en-US" sz="2000" dirty="0">
                <a:solidFill>
                  <a:schemeClr val="tx1"/>
                </a:solidFill>
                <a:latin typeface="+mn-lt"/>
              </a:rPr>
              <a:t>Values (FPPAI)</a:t>
            </a:r>
          </a:p>
          <a:p>
            <a:pPr marL="1257300" lvl="2" indent="-342900">
              <a:buFont typeface="+mj-lt"/>
              <a:buAutoNum type="arabicPeriod"/>
            </a:pPr>
            <a:r>
              <a:rPr lang="en-US" sz="2000" dirty="0">
                <a:solidFill>
                  <a:schemeClr val="tx1"/>
                </a:solidFill>
                <a:latin typeface="+mn-lt"/>
              </a:rPr>
              <a:t>Skills (FPPAI), and, </a:t>
            </a:r>
          </a:p>
          <a:p>
            <a:pPr marL="1257300" lvl="2" indent="-342900">
              <a:buFont typeface="+mj-lt"/>
              <a:buAutoNum type="arabicPeriod"/>
            </a:pPr>
            <a:r>
              <a:rPr lang="en-US" sz="2000" dirty="0">
                <a:solidFill>
                  <a:schemeClr val="tx1"/>
                </a:solidFill>
                <a:latin typeface="+mn-lt"/>
              </a:rPr>
              <a:t>Cognitive &amp; affective processes (FPPAI). </a:t>
            </a:r>
          </a:p>
        </p:txBody>
      </p:sp>
    </p:spTree>
    <p:extLst>
      <p:ext uri="{BB962C8B-B14F-4D97-AF65-F5344CB8AC3E}">
        <p14:creationId xmlns:p14="http://schemas.microsoft.com/office/powerpoint/2010/main" val="120595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458200" cy="5029200"/>
          </a:xfrm>
        </p:spPr>
        <p:txBody>
          <a:bodyPr>
            <a:noAutofit/>
          </a:bodyPr>
          <a:lstStyle/>
          <a:p>
            <a:pPr marL="411163"/>
            <a:r>
              <a:rPr lang="en-US" dirty="0">
                <a:solidFill>
                  <a:schemeClr val="tx1"/>
                </a:solidFill>
                <a:latin typeface="+mn-lt"/>
              </a:rPr>
              <a:t>Responds to need for a standardized assessment instrument</a:t>
            </a:r>
          </a:p>
          <a:p>
            <a:pPr marL="811213" lvl="1"/>
            <a:r>
              <a:rPr lang="en-US" sz="1800" dirty="0">
                <a:solidFill>
                  <a:schemeClr val="tx1"/>
                </a:solidFill>
                <a:latin typeface="+mn-lt"/>
              </a:rPr>
              <a:t>measures student achievement of competencies, behaviors, dimensions</a:t>
            </a:r>
          </a:p>
          <a:p>
            <a:pPr marL="525463" lvl="1" indent="0">
              <a:buNone/>
            </a:pPr>
            <a:endParaRPr lang="en-US" sz="1800" dirty="0">
              <a:solidFill>
                <a:schemeClr val="tx1"/>
              </a:solidFill>
              <a:latin typeface="+mn-lt"/>
            </a:endParaRPr>
          </a:p>
          <a:p>
            <a:pPr marL="411163"/>
            <a:r>
              <a:rPr lang="en-US" dirty="0">
                <a:solidFill>
                  <a:schemeClr val="tx1"/>
                </a:solidFill>
                <a:latin typeface="+mn-lt"/>
              </a:rPr>
              <a:t>Multiple dimensional measures per competency:</a:t>
            </a:r>
          </a:p>
          <a:p>
            <a:pPr marL="811213" lvl="1"/>
            <a:r>
              <a:rPr lang="en-US" sz="1800" dirty="0">
                <a:solidFill>
                  <a:schemeClr val="tx1"/>
                </a:solidFill>
                <a:latin typeface="+mn-lt"/>
              </a:rPr>
              <a:t>Values, Skills, and/or Cognitive &amp; Affective Processes</a:t>
            </a:r>
          </a:p>
          <a:p>
            <a:pPr marL="525463" lvl="1" indent="0">
              <a:buNone/>
            </a:pPr>
            <a:endParaRPr lang="en-US" sz="1800" dirty="0">
              <a:solidFill>
                <a:schemeClr val="tx1"/>
              </a:solidFill>
              <a:latin typeface="+mn-lt"/>
            </a:endParaRPr>
          </a:p>
          <a:p>
            <a:pPr marL="411163"/>
            <a:r>
              <a:rPr lang="en-US" dirty="0">
                <a:solidFill>
                  <a:schemeClr val="tx1"/>
                </a:solidFill>
                <a:latin typeface="+mn-lt"/>
              </a:rPr>
              <a:t>Provides:</a:t>
            </a:r>
          </a:p>
          <a:p>
            <a:pPr marL="811213" lvl="1"/>
            <a:r>
              <a:rPr lang="en-US" sz="1800" dirty="0">
                <a:solidFill>
                  <a:schemeClr val="tx1"/>
                </a:solidFill>
                <a:latin typeface="+mn-lt"/>
              </a:rPr>
              <a:t>Individual student outcomes reports,  and </a:t>
            </a:r>
          </a:p>
          <a:p>
            <a:pPr marL="811213" lvl="1"/>
            <a:r>
              <a:rPr lang="en-US" sz="1800" dirty="0">
                <a:solidFill>
                  <a:schemeClr val="tx1"/>
                </a:solidFill>
                <a:latin typeface="+mn-lt"/>
              </a:rPr>
              <a:t>Aggregated outcomes reports</a:t>
            </a:r>
          </a:p>
          <a:p>
            <a:pPr marL="1211263" lvl="2"/>
            <a:r>
              <a:rPr lang="en-US" sz="1800" dirty="0">
                <a:solidFill>
                  <a:schemeClr val="tx1"/>
                </a:solidFill>
                <a:latin typeface="+mn-lt"/>
              </a:rPr>
              <a:t>Using program defined benchmarks.</a:t>
            </a:r>
          </a:p>
          <a:p>
            <a:pPr marL="1211263" lvl="2"/>
            <a:r>
              <a:rPr lang="en-US" sz="1800" dirty="0">
                <a:solidFill>
                  <a:schemeClr val="tx1"/>
                </a:solidFill>
                <a:latin typeface="+mn-lt"/>
              </a:rPr>
              <a:t>Compared to other programs nationally -  also, similar programs by size, type, and region.</a:t>
            </a:r>
          </a:p>
        </p:txBody>
      </p:sp>
      <p:sp>
        <p:nvSpPr>
          <p:cNvPr id="4" name="Subtitle 2"/>
          <p:cNvSpPr txBox="1">
            <a:spLocks/>
          </p:cNvSpPr>
          <p:nvPr/>
        </p:nvSpPr>
        <p:spPr>
          <a:xfrm>
            <a:off x="685800" y="1"/>
            <a:ext cx="7543800" cy="1295400"/>
          </a:xfrm>
          <a:prstGeom prst="rect">
            <a:avLst/>
          </a:prstGeom>
        </p:spPr>
        <p:txBody>
          <a:bodyPr vert="horz" lIns="100584" tIns="45720" rIns="91440" bIns="45720" rtlCol="0" anchor="b">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lnSpc>
                <a:spcPct val="80000"/>
              </a:lnSpc>
              <a:spcBef>
                <a:spcPct val="0"/>
              </a:spcBef>
              <a:buFontTx/>
              <a:buNone/>
            </a:pPr>
            <a:endParaRPr lang="en-US" sz="500" dirty="0">
              <a:latin typeface="+mn-lt"/>
            </a:endParaRPr>
          </a:p>
          <a:p>
            <a:pPr marL="0" indent="0" algn="ctr">
              <a:lnSpc>
                <a:spcPct val="80000"/>
              </a:lnSpc>
              <a:spcBef>
                <a:spcPct val="0"/>
              </a:spcBef>
              <a:buFontTx/>
              <a:buNone/>
            </a:pPr>
            <a:r>
              <a:rPr lang="en-US" sz="5400" b="1" cap="small" dirty="0">
                <a:solidFill>
                  <a:schemeClr val="tx2"/>
                </a:solidFill>
                <a:effectLst>
                  <a:outerShdw blurRad="38100" dist="38100" dir="2700000" algn="tl">
                    <a:srgbClr val="000000">
                      <a:alpha val="43137"/>
                    </a:srgbClr>
                  </a:outerShdw>
                </a:effectLst>
              </a:rPr>
              <a:t>FPPAI</a:t>
            </a:r>
            <a:endParaRPr lang="en-US" sz="4400" b="1" cap="small"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27257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Parcel</Template>
  <TotalTime>17903</TotalTime>
  <Words>1773</Words>
  <Application>Microsoft Macintosh PowerPoint</Application>
  <PresentationFormat>On-screen Show (4:3)</PresentationFormat>
  <Paragraphs>329</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Courier New</vt:lpstr>
      <vt:lpstr>Palatino Linotype</vt:lpstr>
      <vt:lpstr>Times New Roman</vt:lpstr>
      <vt:lpstr>Executive</vt:lpstr>
      <vt:lpstr>Reporting on Field Practicum/Placement Assessment Instrument (FPPAI) in an instant: competencies, behaviors, dimensions.</vt:lpstr>
      <vt:lpstr>PowerPoint Presentation</vt:lpstr>
      <vt:lpstr>What is SWEAP? Social Work Education Assessment Project</vt:lpstr>
      <vt:lpstr>The SWEAP Team</vt:lpstr>
      <vt:lpstr>PowerPoint Presentation</vt:lpstr>
      <vt:lpstr>Overview</vt:lpstr>
      <vt:lpstr>Outcomes Being Examined Should Relate to All CSWE Competencies</vt:lpstr>
      <vt:lpstr>SWEAP Can Cover  2015 CSWE EPAS Assessment</vt:lpstr>
      <vt:lpstr>PowerPoint Presentation</vt:lpstr>
      <vt:lpstr>Updated 2015 FPPAI</vt:lpstr>
      <vt:lpstr>Multi-Dimensional Assessment</vt:lpstr>
      <vt:lpstr>SWEAP Operationalization: Value, Skills, and, Cognitive &amp; Affective Processes</vt:lpstr>
      <vt:lpstr>PowerPoint Presentation</vt:lpstr>
      <vt:lpstr>Model Learning Plan</vt:lpstr>
      <vt:lpstr>Deconstruction of competencies for evaluation</vt:lpstr>
      <vt:lpstr>FPPAI Reports </vt:lpstr>
      <vt:lpstr>Two formats:  Reporting in an instant!</vt:lpstr>
      <vt:lpstr>FFPAI Overview</vt:lpstr>
      <vt:lpstr>New FPPAI Scale (2015)</vt:lpstr>
      <vt:lpstr>FPPAI Question Example (online)</vt:lpstr>
      <vt:lpstr>FPPAI Sample Report</vt:lpstr>
      <vt:lpstr>FPPAI Sample Report</vt:lpstr>
      <vt:lpstr>MSW Advanced Practice Instrument Customization</vt:lpstr>
      <vt:lpstr>FFPAI at a glance</vt:lpstr>
      <vt:lpstr>PowerPoint Presentation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BEAP and EPAS: How BEAP can assist your program with assessment</dc:title>
  <dc:creator>Tobi DeLong Hamilton</dc:creator>
  <cp:lastModifiedBy>DeLong Hamilton, Tobi</cp:lastModifiedBy>
  <cp:revision>214</cp:revision>
  <cp:lastPrinted>2015-03-03T13:02:30Z</cp:lastPrinted>
  <dcterms:created xsi:type="dcterms:W3CDTF">2012-03-01T23:18:24Z</dcterms:created>
  <dcterms:modified xsi:type="dcterms:W3CDTF">2018-06-12T18:44:58Z</dcterms:modified>
</cp:coreProperties>
</file>